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68" r:id="rId3"/>
    <p:sldId id="263" r:id="rId4"/>
    <p:sldId id="257" r:id="rId5"/>
    <p:sldId id="278" r:id="rId6"/>
    <p:sldId id="259" r:id="rId7"/>
    <p:sldId id="272" r:id="rId8"/>
    <p:sldId id="274" r:id="rId9"/>
    <p:sldId id="269" r:id="rId10"/>
    <p:sldId id="279" r:id="rId11"/>
    <p:sldId id="283" r:id="rId12"/>
    <p:sldId id="284" r:id="rId13"/>
    <p:sldId id="289" r:id="rId14"/>
    <p:sldId id="291" r:id="rId15"/>
    <p:sldId id="292" r:id="rId16"/>
    <p:sldId id="293" r:id="rId17"/>
    <p:sldId id="294" r:id="rId18"/>
    <p:sldId id="265" r:id="rId19"/>
    <p:sldId id="295" r:id="rId20"/>
    <p:sldId id="296" r:id="rId21"/>
    <p:sldId id="302" r:id="rId22"/>
    <p:sldId id="298" r:id="rId23"/>
    <p:sldId id="299" r:id="rId24"/>
    <p:sldId id="300" r:id="rId25"/>
    <p:sldId id="301" r:id="rId26"/>
    <p:sldId id="303" r:id="rId27"/>
    <p:sldId id="305" r:id="rId28"/>
    <p:sldId id="304" r:id="rId29"/>
    <p:sldId id="306" r:id="rId30"/>
    <p:sldId id="307" r:id="rId31"/>
    <p:sldId id="308" r:id="rId32"/>
    <p:sldId id="309" r:id="rId33"/>
    <p:sldId id="312" r:id="rId34"/>
    <p:sldId id="313" r:id="rId35"/>
    <p:sldId id="310" r:id="rId36"/>
    <p:sldId id="316" r:id="rId37"/>
    <p:sldId id="311" r:id="rId38"/>
    <p:sldId id="314" r:id="rId39"/>
    <p:sldId id="315" r:id="rId40"/>
    <p:sldId id="317" r:id="rId41"/>
    <p:sldId id="318" r:id="rId42"/>
    <p:sldId id="319" r:id="rId43"/>
    <p:sldId id="27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5"/>
    <p:restoredTop sz="95447"/>
  </p:normalViewPr>
  <p:slideViewPr>
    <p:cSldViewPr snapToGrid="0" showGuides="1">
      <p:cViewPr>
        <p:scale>
          <a:sx n="98" d="100"/>
          <a:sy n="98" d="100"/>
        </p:scale>
        <p:origin x="2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3/1/24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creativecommons.org/licenses/by-sa/3.0/deed.e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6684-2F50-78A2-E387-3A9B1BE73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//This File is really -*- C++ -*-.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2F5A3-D307-012B-F19F-B9332EF7B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7" y="4389120"/>
            <a:ext cx="8617491" cy="1069848"/>
          </a:xfrm>
        </p:spPr>
        <p:txBody>
          <a:bodyPr>
            <a:normAutofit/>
          </a:bodyPr>
          <a:lstStyle/>
          <a:p>
            <a:r>
              <a:rPr lang="en-US" dirty="0"/>
              <a:t>An introduction to C++ &amp; CERN’s ROOT (</a:t>
            </a:r>
            <a:r>
              <a:rPr lang="en-US" dirty="0" err="1"/>
              <a:t>Cliped</a:t>
            </a:r>
            <a:r>
              <a:rPr lang="en-US" dirty="0"/>
              <a:t> Version)</a:t>
            </a:r>
          </a:p>
          <a:p>
            <a:r>
              <a:rPr lang="en-US" dirty="0"/>
              <a:t>Morgan SPS | February 22, 2024 | Danny Richford</a:t>
            </a:r>
          </a:p>
        </p:txBody>
      </p:sp>
    </p:spTree>
    <p:extLst>
      <p:ext uri="{BB962C8B-B14F-4D97-AF65-F5344CB8AC3E}">
        <p14:creationId xmlns:p14="http://schemas.microsoft.com/office/powerpoint/2010/main" val="68141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DC1FC137-57DA-7D55-6E53-1971EB5A3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11" y="4034"/>
            <a:ext cx="6113775" cy="6853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8E71B-59B6-5496-6C8D-C9FEB45FA552}"/>
              </a:ext>
            </a:extLst>
          </p:cNvPr>
          <p:cNvSpPr txBox="1"/>
          <p:nvPr/>
        </p:nvSpPr>
        <p:spPr>
          <a:xfrm>
            <a:off x="9867014" y="3244334"/>
            <a:ext cx="17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 Web site</a:t>
            </a:r>
          </a:p>
        </p:txBody>
      </p:sp>
    </p:spTree>
    <p:extLst>
      <p:ext uri="{BB962C8B-B14F-4D97-AF65-F5344CB8AC3E}">
        <p14:creationId xmlns:p14="http://schemas.microsoft.com/office/powerpoint/2010/main" val="351192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DC1FC137-57DA-7D55-6E53-1971EB5A3D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034"/>
            <a:ext cx="6113775" cy="68539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2E3D08-82DA-F2B7-8147-1A81A389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>
                  <a:alpha val="62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2801938" indent="-2801938" algn="r">
              <a:tabLst>
                <a:tab pos="2781300" algn="l"/>
              </a:tabLst>
            </a:pPr>
            <a:r>
              <a:rPr lang="en-US" dirty="0"/>
              <a:t>What is ROOT?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AD32D-282C-5311-C90D-E4F38FE45214}"/>
              </a:ext>
            </a:extLst>
          </p:cNvPr>
          <p:cNvSpPr txBox="1"/>
          <p:nvPr/>
        </p:nvSpPr>
        <p:spPr>
          <a:xfrm>
            <a:off x="6762307" y="2062719"/>
            <a:ext cx="3710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large-datasets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comprehensive graphing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9A41A-CA17-0AFC-C348-C576CFFDD2DC}"/>
              </a:ext>
            </a:extLst>
          </p:cNvPr>
          <p:cNvSpPr txBox="1"/>
          <p:nvPr/>
        </p:nvSpPr>
        <p:spPr>
          <a:xfrm>
            <a:off x="6762307" y="3197463"/>
            <a:ext cx="2208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object-oriented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C++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02D14-D467-09B2-25B1-C3DC919D1F73}"/>
              </a:ext>
            </a:extLst>
          </p:cNvPr>
          <p:cNvSpPr txBox="1"/>
          <p:nvPr/>
        </p:nvSpPr>
        <p:spPr>
          <a:xfrm>
            <a:off x="6762307" y="4332207"/>
            <a:ext cx="4401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it’s not: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administrative user of a computer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super-user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root-user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administrative account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one that can </a:t>
            </a:r>
            <a:br>
              <a:rPr lang="en-US" dirty="0"/>
            </a:br>
            <a:r>
              <a:rPr lang="en-US" dirty="0"/>
              <a:t>delete your hard drive</a:t>
            </a:r>
          </a:p>
        </p:txBody>
      </p:sp>
    </p:spTree>
    <p:extLst>
      <p:ext uri="{BB962C8B-B14F-4D97-AF65-F5344CB8AC3E}">
        <p14:creationId xmlns:p14="http://schemas.microsoft.com/office/powerpoint/2010/main" val="385616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DC1FC137-57DA-7D55-6E53-1971EB5A3D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034"/>
            <a:ext cx="6113775" cy="68539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2E3D08-82DA-F2B7-8147-1A81A389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>
                  <a:alpha val="62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2801938" indent="-2801938" algn="r">
              <a:tabLst>
                <a:tab pos="2781300" algn="l"/>
              </a:tabLst>
            </a:pPr>
            <a:r>
              <a:rPr lang="en-US" dirty="0"/>
              <a:t>Root’s (&amp; C++’s) Point of View: </a:t>
            </a:r>
            <a:br>
              <a:rPr lang="en-US" dirty="0"/>
            </a:br>
            <a:r>
              <a:rPr lang="en-US" dirty="0"/>
              <a:t>Object–Oriented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36395F-F27E-BC90-5A9D-82BC9F19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47" y="1765004"/>
            <a:ext cx="4087661" cy="508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FAAD99-549D-C739-83BB-5F82C8A5D577}"/>
              </a:ext>
            </a:extLst>
          </p:cNvPr>
          <p:cNvSpPr txBox="1"/>
          <p:nvPr/>
        </p:nvSpPr>
        <p:spPr>
          <a:xfrm>
            <a:off x="1828799" y="5301703"/>
            <a:ext cx="6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D2274-290C-830D-8EFE-6161DB0E5647}"/>
              </a:ext>
            </a:extLst>
          </p:cNvPr>
          <p:cNvSpPr txBox="1"/>
          <p:nvPr/>
        </p:nvSpPr>
        <p:spPr>
          <a:xfrm>
            <a:off x="6113777" y="2764465"/>
            <a:ext cx="5612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Objects and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Object: “Tree”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Attributes: “tall,” “leaved,” “alive,” “uses chemical communication,” 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286CF0-9E10-337C-843E-A9411E058288}"/>
              </a:ext>
            </a:extLst>
          </p:cNvPr>
          <p:cNvGrpSpPr/>
          <p:nvPr/>
        </p:nvGrpSpPr>
        <p:grpSpPr>
          <a:xfrm>
            <a:off x="6116175" y="4889306"/>
            <a:ext cx="5612839" cy="1589867"/>
            <a:chOff x="4750362" y="4889306"/>
            <a:chExt cx="5612839" cy="158986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E836D2-0EB3-7403-A6A9-97F651F63C45}"/>
                </a:ext>
              </a:extLst>
            </p:cNvPr>
            <p:cNvSpPr txBox="1"/>
            <p:nvPr/>
          </p:nvSpPr>
          <p:spPr>
            <a:xfrm>
              <a:off x="4750362" y="4889306"/>
              <a:ext cx="56128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Operations</a:t>
              </a:r>
            </a:p>
            <a:p>
              <a:endParaRPr lang="en-US" dirty="0"/>
            </a:p>
            <a:p>
              <a:r>
                <a:rPr lang="en-US" dirty="0"/>
                <a:t>2 x Tree = </a:t>
              </a:r>
            </a:p>
            <a:p>
              <a:endParaRPr lang="en-US" dirty="0"/>
            </a:p>
            <a:p>
              <a:r>
                <a:rPr lang="en-US" dirty="0" err="1"/>
                <a:t>Tree.Set_Color</a:t>
              </a:r>
              <a:r>
                <a:rPr lang="en-US" dirty="0"/>
                <a:t>(“sable”) = </a:t>
              </a: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A643115-2CFE-077A-4B18-EC18BEF5C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5616" y="5217480"/>
              <a:ext cx="659445" cy="820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714382F-132A-7188-5D51-E63E7A860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9306" y="5217480"/>
              <a:ext cx="659445" cy="820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938B03F-977C-0890-A700-94BF990FB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330" y="5658193"/>
              <a:ext cx="659445" cy="820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148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2E3D08-82DA-F2B7-8147-1A81A389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>
                  <a:alpha val="62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2801938" indent="-2801938" algn="r">
              <a:tabLst>
                <a:tab pos="2781300" algn="l"/>
              </a:tabLst>
            </a:pPr>
            <a:r>
              <a:rPr lang="en-US" dirty="0"/>
              <a:t>Root’s Main Objects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41DBEF-678F-39D8-F17F-2470C12ED757}"/>
              </a:ext>
            </a:extLst>
          </p:cNvPr>
          <p:cNvSpPr txBox="1"/>
          <p:nvPr/>
        </p:nvSpPr>
        <p:spPr>
          <a:xfrm>
            <a:off x="-1" y="2285532"/>
            <a:ext cx="5740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Histograms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Really just a collection of values (x, y, uncertainty in x, uncertainty in y, number of points, etc.)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D4CE6-CC14-6636-0FD7-A16293824BA8}"/>
              </a:ext>
            </a:extLst>
          </p:cNvPr>
          <p:cNvSpPr txBox="1"/>
          <p:nvPr/>
        </p:nvSpPr>
        <p:spPr>
          <a:xfrm>
            <a:off x="6451602" y="2285555"/>
            <a:ext cx="5286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Really just a giant data table (containing any C++ or user-made or ROOT data-type for any column, and rows of data)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FDBDD-C9E1-EB48-7364-59E12CEB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79031" y="3384430"/>
            <a:ext cx="3279516" cy="3667624"/>
          </a:xfrm>
          <a:prstGeom prst="rect">
            <a:avLst/>
          </a:prstGeom>
        </p:spPr>
      </p:pic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13EFC3-E06B-5E69-B28D-69B196D75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19" y="3918580"/>
            <a:ext cx="1468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9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97F-4F41-DFC4-9AB7-D408635C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ROOT Interactively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0DC52-D70F-5425-3550-DF5F42875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C/C++ Interpreter (</a:t>
            </a:r>
            <a:r>
              <a:rPr lang="en-US" dirty="0" err="1"/>
              <a:t>CLing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3588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8AC5-528A-B091-F052-8CA63347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Root Interactively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FA166-D32E-E482-B544-63BB727D48E3}"/>
              </a:ext>
            </a:extLst>
          </p:cNvPr>
          <p:cNvSpPr>
            <a:spLocks noGrp="1"/>
          </p:cNvSpPr>
          <p:nvPr>
            <p:ph idx="1"/>
          </p:nvPr>
        </p:nvSpPr>
        <p:spPr>
          <a:blipFill dpi="0" rotWithShape="1">
            <a:blip r:embed="rId2">
              <a:alphaModFix amt="50000"/>
            </a:blip>
            <a:srcRect/>
            <a:tile tx="0" ty="0" sx="100000" sy="100000" flip="none" algn="tl"/>
          </a:blip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[Command Line] → root</a:t>
            </a:r>
          </a:p>
          <a:p>
            <a:pPr marL="0" indent="0">
              <a:buNone/>
            </a:pPr>
            <a:r>
              <a:rPr lang="en-US" dirty="0"/>
              <a:t>[ROOT Interpreter] &gt; for (int </a:t>
            </a:r>
            <a:r>
              <a:rPr lang="en-US" dirty="0" err="1"/>
              <a:t>i</a:t>
            </a:r>
            <a:r>
              <a:rPr lang="en-US" dirty="0"/>
              <a:t>=1; </a:t>
            </a:r>
            <a:r>
              <a:rPr lang="en-US" dirty="0" err="1"/>
              <a:t>i</a:t>
            </a:r>
            <a:r>
              <a:rPr lang="en-US" dirty="0"/>
              <a:t>&lt;=10; ++</a:t>
            </a:r>
            <a:r>
              <a:rPr lang="en-US" dirty="0" err="1"/>
              <a:t>i</a:t>
            </a:r>
            <a:r>
              <a:rPr lang="en-US" dirty="0"/>
              <a:t>) { std::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i</a:t>
            </a:r>
            <a:r>
              <a:rPr lang="en-US" dirty="0"/>
              <a:t> &lt;&lt; "\n"; }</a:t>
            </a:r>
          </a:p>
          <a:p>
            <a:pPr marL="0" indent="0">
              <a:buNone/>
            </a:pPr>
            <a:r>
              <a:rPr lang="en-US" dirty="0"/>
              <a:t>1</a:t>
            </a:r>
          </a:p>
          <a:p>
            <a:pPr marL="0" indent="0">
              <a:buNone/>
            </a:pPr>
            <a:r>
              <a:rPr lang="en-US" dirty="0"/>
              <a:t>2</a:t>
            </a:r>
          </a:p>
          <a:p>
            <a:pPr marL="0" indent="0">
              <a:buNone/>
            </a:pPr>
            <a:r>
              <a:rPr lang="en-US" dirty="0"/>
              <a:t>3</a:t>
            </a:r>
          </a:p>
          <a:p>
            <a:pPr marL="0" indent="0">
              <a:buNone/>
            </a:pPr>
            <a:r>
              <a:rPr lang="en-US" dirty="0"/>
              <a:t>4</a:t>
            </a:r>
          </a:p>
          <a:p>
            <a:pPr marL="0" indent="0">
              <a:buNone/>
            </a:pPr>
            <a:r>
              <a:rPr lang="en-US" dirty="0"/>
              <a:t>5</a:t>
            </a:r>
          </a:p>
          <a:p>
            <a:pPr marL="0" indent="0">
              <a:buNone/>
            </a:pPr>
            <a:r>
              <a:rPr lang="en-US" dirty="0"/>
              <a:t>6</a:t>
            </a:r>
          </a:p>
          <a:p>
            <a:pPr marL="0" indent="0">
              <a:buNone/>
            </a:pPr>
            <a:r>
              <a:rPr lang="en-US" dirty="0"/>
              <a:t>7</a:t>
            </a:r>
          </a:p>
          <a:p>
            <a:pPr marL="0" indent="0">
              <a:buNone/>
            </a:pPr>
            <a:r>
              <a:rPr lang="en-US" dirty="0"/>
              <a:t>8</a:t>
            </a:r>
          </a:p>
          <a:p>
            <a:pPr marL="0" indent="0">
              <a:buNone/>
            </a:pPr>
            <a:r>
              <a:rPr lang="en-US" dirty="0"/>
              <a:t>9</a:t>
            </a:r>
          </a:p>
          <a:p>
            <a:pPr marL="0" indent="0">
              <a:buNone/>
            </a:pPr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1503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97F-4F41-DFC4-9AB7-D408635C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0DC52-D70F-5425-3550-DF5F42875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ROOT macro</a:t>
            </a:r>
          </a:p>
        </p:txBody>
      </p:sp>
    </p:spTree>
    <p:extLst>
      <p:ext uri="{BB962C8B-B14F-4D97-AF65-F5344CB8AC3E}">
        <p14:creationId xmlns:p14="http://schemas.microsoft.com/office/powerpoint/2010/main" val="2231139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78080-19E2-8D83-CCCB-9A1C61E6C1CB}"/>
              </a:ext>
            </a:extLst>
          </p:cNvPr>
          <p:cNvSpPr txBox="1"/>
          <p:nvPr/>
        </p:nvSpPr>
        <p:spPr>
          <a:xfrm>
            <a:off x="0" y="0"/>
            <a:ext cx="45974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{</a:t>
            </a:r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Create a Histogram</a:t>
            </a:r>
          </a:p>
          <a:p>
            <a:r>
              <a:rPr lang="en-US" sz="1100" dirty="0"/>
              <a:t>  TH1F * </a:t>
            </a:r>
            <a:r>
              <a:rPr lang="en-US" sz="1100" dirty="0" err="1">
                <a:solidFill>
                  <a:schemeClr val="accent2"/>
                </a:solidFill>
              </a:rPr>
              <a:t>h_random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/>
              <a:t>= new TH1F</a:t>
            </a:r>
          </a:p>
          <a:p>
            <a:r>
              <a:rPr lang="en-US" sz="1100" dirty="0"/>
              <a:t>    (</a:t>
            </a:r>
          </a:p>
          <a:p>
            <a:r>
              <a:rPr lang="en-US" sz="1100" dirty="0"/>
              <a:t>     "</a:t>
            </a:r>
            <a:r>
              <a:rPr lang="en-US" sz="1100" dirty="0" err="1"/>
              <a:t>h_random</a:t>
            </a:r>
            <a:r>
              <a:rPr lang="en-US" sz="1100" dirty="0"/>
              <a:t>",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name</a:t>
            </a:r>
          </a:p>
          <a:p>
            <a:r>
              <a:rPr lang="en-US" sz="1100" dirty="0"/>
              <a:t>     "Randomly Sampled Gaussian Distribution",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title</a:t>
            </a:r>
          </a:p>
          <a:p>
            <a:r>
              <a:rPr lang="en-US" sz="1100" dirty="0"/>
              <a:t>     120,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number of bins (integer)</a:t>
            </a:r>
          </a:p>
          <a:p>
            <a:r>
              <a:rPr lang="en-US" sz="1100" dirty="0"/>
              <a:t>     -3.,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minimum (float)</a:t>
            </a:r>
          </a:p>
          <a:p>
            <a:r>
              <a:rPr lang="en-US" sz="1100" dirty="0"/>
              <a:t>     3.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maximum (float)</a:t>
            </a:r>
          </a:p>
          <a:p>
            <a:r>
              <a:rPr lang="en-US" sz="1100" dirty="0"/>
              <a:t>     );</a:t>
            </a:r>
          </a:p>
          <a:p>
            <a:endParaRPr lang="en-US" sz="1100" dirty="0"/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Change Histogram Attributes</a:t>
            </a:r>
          </a:p>
          <a:p>
            <a:r>
              <a:rPr lang="en-US" sz="1100" dirty="0"/>
              <a:t>  </a:t>
            </a:r>
            <a:r>
              <a:rPr lang="en-US" sz="1100" dirty="0" err="1">
                <a:solidFill>
                  <a:schemeClr val="accent2"/>
                </a:solidFill>
              </a:rPr>
              <a:t>h_random</a:t>
            </a:r>
            <a:r>
              <a:rPr lang="en-US" sz="1100" dirty="0"/>
              <a:t>-&gt;</a:t>
            </a:r>
            <a:r>
              <a:rPr lang="en-US" sz="1100" dirty="0" err="1"/>
              <a:t>SetLineColor</a:t>
            </a:r>
            <a:r>
              <a:rPr lang="en-US" sz="1100" dirty="0"/>
              <a:t>(</a:t>
            </a:r>
            <a:r>
              <a:rPr lang="en-US" sz="1100" dirty="0" err="1"/>
              <a:t>kAzure</a:t>
            </a:r>
            <a:r>
              <a:rPr lang="en-US" sz="1100" dirty="0"/>
              <a:t>);</a:t>
            </a:r>
          </a:p>
          <a:p>
            <a:r>
              <a:rPr lang="en-US" sz="1100" dirty="0">
                <a:solidFill>
                  <a:schemeClr val="accent2"/>
                </a:solidFill>
              </a:rPr>
              <a:t>  </a:t>
            </a:r>
            <a:r>
              <a:rPr lang="en-US" sz="1100" dirty="0" err="1">
                <a:solidFill>
                  <a:schemeClr val="accent2"/>
                </a:solidFill>
              </a:rPr>
              <a:t>h_random</a:t>
            </a:r>
            <a:r>
              <a:rPr lang="en-US" sz="1100" dirty="0"/>
              <a:t>-&gt;</a:t>
            </a:r>
            <a:r>
              <a:rPr lang="en-US" sz="1100" dirty="0" err="1"/>
              <a:t>SetLineWidth</a:t>
            </a:r>
            <a:r>
              <a:rPr lang="en-US" sz="1100" dirty="0"/>
              <a:t>(2);</a:t>
            </a:r>
          </a:p>
          <a:p>
            <a:r>
              <a:rPr lang="en-US" sz="1100" dirty="0"/>
              <a:t>  </a:t>
            </a:r>
            <a:r>
              <a:rPr lang="en-US" sz="1100" dirty="0" err="1">
                <a:solidFill>
                  <a:schemeClr val="accent2"/>
                </a:solidFill>
              </a:rPr>
              <a:t>h_random</a:t>
            </a:r>
            <a:r>
              <a:rPr lang="en-US" sz="1100" dirty="0"/>
              <a:t>-&gt;</a:t>
            </a:r>
            <a:r>
              <a:rPr lang="en-US" sz="1100" dirty="0" err="1"/>
              <a:t>GetXaxis</a:t>
            </a:r>
            <a:r>
              <a:rPr lang="en-US" sz="1100" dirty="0"/>
              <a:t>()-&gt;</a:t>
            </a:r>
            <a:r>
              <a:rPr lang="en-US" sz="1100" dirty="0" err="1"/>
              <a:t>SetTitle</a:t>
            </a:r>
            <a:r>
              <a:rPr lang="en-US" sz="1100" dirty="0"/>
              <a:t>("Random Number");</a:t>
            </a:r>
          </a:p>
          <a:p>
            <a:r>
              <a:rPr lang="en-US" sz="1100" dirty="0"/>
              <a:t>  </a:t>
            </a:r>
            <a:r>
              <a:rPr lang="en-US" sz="1100" dirty="0" err="1">
                <a:solidFill>
                  <a:schemeClr val="accent2"/>
                </a:solidFill>
              </a:rPr>
              <a:t>h_random</a:t>
            </a:r>
            <a:r>
              <a:rPr lang="en-US" sz="1100" dirty="0"/>
              <a:t>-&gt;</a:t>
            </a:r>
            <a:r>
              <a:rPr lang="en-US" sz="1100" dirty="0" err="1"/>
              <a:t>GetYaxis</a:t>
            </a:r>
            <a:r>
              <a:rPr lang="en-US" sz="1100" dirty="0"/>
              <a:t>()-&gt;</a:t>
            </a:r>
            <a:r>
              <a:rPr lang="en-US" sz="1100" dirty="0" err="1"/>
              <a:t>SetTitle</a:t>
            </a:r>
            <a:r>
              <a:rPr lang="en-US" sz="1100" dirty="0"/>
              <a:t>("Number of Entries");</a:t>
            </a:r>
          </a:p>
          <a:p>
            <a:endParaRPr lang="en-US" sz="1100" dirty="0"/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Fill</a:t>
            </a:r>
          </a:p>
          <a:p>
            <a:r>
              <a:rPr lang="en-US" sz="1100" dirty="0"/>
              <a:t>  for(int </a:t>
            </a:r>
            <a:r>
              <a:rPr lang="en-US" sz="1100" dirty="0" err="1"/>
              <a:t>i</a:t>
            </a:r>
            <a:r>
              <a:rPr lang="en-US" sz="1100" dirty="0"/>
              <a:t>=0; </a:t>
            </a:r>
            <a:r>
              <a:rPr lang="en-US" sz="1100" dirty="0" err="1"/>
              <a:t>i</a:t>
            </a:r>
            <a:r>
              <a:rPr lang="en-US" sz="1100" dirty="0"/>
              <a:t>&lt;1000; ++</a:t>
            </a:r>
            <a:r>
              <a:rPr lang="en-US" sz="1100" dirty="0" err="1"/>
              <a:t>i</a:t>
            </a:r>
            <a:r>
              <a:rPr lang="en-US" sz="1100" dirty="0"/>
              <a:t>)</a:t>
            </a:r>
          </a:p>
          <a:p>
            <a:r>
              <a:rPr lang="en-US" sz="1100" dirty="0"/>
              <a:t>    {</a:t>
            </a:r>
          </a:p>
          <a:p>
            <a:r>
              <a:rPr lang="en-US" sz="1100" dirty="0"/>
              <a:t>      double </a:t>
            </a:r>
            <a:r>
              <a:rPr lang="en-US" sz="1100" dirty="0">
                <a:solidFill>
                  <a:schemeClr val="accent1"/>
                </a:solidFill>
              </a:rPr>
              <a:t>x</a:t>
            </a:r>
            <a:r>
              <a:rPr lang="en-US" sz="1100" dirty="0"/>
              <a:t> = </a:t>
            </a:r>
            <a:r>
              <a:rPr lang="en-US" sz="1100" dirty="0" err="1"/>
              <a:t>gRandom</a:t>
            </a:r>
            <a:r>
              <a:rPr lang="en-US" sz="1100" dirty="0"/>
              <a:t>-&gt;</a:t>
            </a:r>
            <a:r>
              <a:rPr lang="en-US" sz="1100" dirty="0" err="1"/>
              <a:t>Gaus</a:t>
            </a:r>
            <a:r>
              <a:rPr lang="en-US" sz="1100" dirty="0"/>
              <a:t>(0,1);</a:t>
            </a:r>
          </a:p>
          <a:p>
            <a:r>
              <a:rPr lang="en-US" sz="1100" dirty="0"/>
              <a:t>      </a:t>
            </a:r>
            <a:r>
              <a:rPr lang="en-US" sz="1100" dirty="0" err="1">
                <a:solidFill>
                  <a:schemeClr val="accent2"/>
                </a:solidFill>
              </a:rPr>
              <a:t>h_random</a:t>
            </a:r>
            <a:r>
              <a:rPr lang="en-US" sz="1100" dirty="0"/>
              <a:t>-&gt;Fill(</a:t>
            </a:r>
            <a:r>
              <a:rPr lang="en-US" sz="1100" dirty="0">
                <a:solidFill>
                  <a:schemeClr val="accent1"/>
                </a:solidFill>
              </a:rPr>
              <a:t>x</a:t>
            </a:r>
            <a:r>
              <a:rPr lang="en-US" sz="1100" dirty="0"/>
              <a:t>);</a:t>
            </a:r>
          </a:p>
          <a:p>
            <a:r>
              <a:rPr lang="en-US" sz="1100" dirty="0"/>
              <a:t>    }</a:t>
            </a:r>
          </a:p>
          <a:p>
            <a:endParaRPr lang="en-US" sz="1100" dirty="0"/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//Check Number of Entries</a:t>
            </a:r>
          </a:p>
          <a:p>
            <a:r>
              <a:rPr lang="en-US" sz="1100" dirty="0"/>
              <a:t>  </a:t>
            </a:r>
            <a:r>
              <a:rPr lang="en-US" sz="1100" dirty="0" err="1">
                <a:solidFill>
                  <a:schemeClr val="accent2"/>
                </a:solidFill>
              </a:rPr>
              <a:t>h_random</a:t>
            </a:r>
            <a:r>
              <a:rPr lang="en-US" sz="1100" dirty="0"/>
              <a:t>-&gt;</a:t>
            </a:r>
            <a:r>
              <a:rPr lang="en-US" sz="1100" dirty="0" err="1"/>
              <a:t>GetEntries</a:t>
            </a:r>
            <a:r>
              <a:rPr lang="en-US" sz="1100" dirty="0"/>
              <a:t>();</a:t>
            </a:r>
          </a:p>
          <a:p>
            <a:endParaRPr lang="en-US" sz="1100" dirty="0"/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 // Draw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TCanvas</a:t>
            </a:r>
            <a:r>
              <a:rPr lang="en-US" sz="1100" dirty="0"/>
              <a:t> * </a:t>
            </a:r>
            <a:r>
              <a:rPr lang="en-US" sz="1100" dirty="0" err="1">
                <a:solidFill>
                  <a:schemeClr val="accent6"/>
                </a:solidFill>
              </a:rPr>
              <a:t>c_random</a:t>
            </a:r>
            <a:r>
              <a:rPr lang="en-US" sz="1100" dirty="0">
                <a:solidFill>
                  <a:schemeClr val="accent6"/>
                </a:solidFill>
              </a:rPr>
              <a:t> </a:t>
            </a:r>
            <a:r>
              <a:rPr lang="en-US" sz="1100" dirty="0"/>
              <a:t>= new </a:t>
            </a:r>
            <a:r>
              <a:rPr lang="en-US" sz="1100" dirty="0" err="1"/>
              <a:t>TCanvas</a:t>
            </a:r>
            <a:endParaRPr lang="en-US" sz="1100" dirty="0"/>
          </a:p>
          <a:p>
            <a:r>
              <a:rPr lang="en-US" sz="1100" dirty="0"/>
              <a:t>    (</a:t>
            </a:r>
          </a:p>
          <a:p>
            <a:r>
              <a:rPr lang="en-US" sz="1100" dirty="0"/>
              <a:t>     "</a:t>
            </a:r>
            <a:r>
              <a:rPr lang="en-US" sz="1100" dirty="0" err="1"/>
              <a:t>c_random</a:t>
            </a:r>
            <a:r>
              <a:rPr lang="en-US" sz="1100" dirty="0"/>
              <a:t>",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name</a:t>
            </a:r>
          </a:p>
          <a:p>
            <a:r>
              <a:rPr lang="en-US" sz="1100" dirty="0"/>
              <a:t>     "Random Gaussian",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title (used on pop-up window)</a:t>
            </a:r>
          </a:p>
          <a:p>
            <a:r>
              <a:rPr lang="en-US" sz="1100" dirty="0"/>
              <a:t>     1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default size</a:t>
            </a:r>
          </a:p>
          <a:p>
            <a:r>
              <a:rPr lang="en-US" sz="1100" dirty="0"/>
              <a:t>     );</a:t>
            </a:r>
          </a:p>
          <a:p>
            <a:r>
              <a:rPr lang="en-US" sz="1100" dirty="0"/>
              <a:t>  </a:t>
            </a:r>
            <a:r>
              <a:rPr lang="en-US" sz="1100" dirty="0" err="1">
                <a:solidFill>
                  <a:schemeClr val="accent6"/>
                </a:solidFill>
              </a:rPr>
              <a:t>c_random</a:t>
            </a:r>
            <a:r>
              <a:rPr lang="en-US" sz="1100" dirty="0"/>
              <a:t>-&gt;cd();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point ROOT's attention to the canvas</a:t>
            </a:r>
          </a:p>
          <a:p>
            <a:r>
              <a:rPr lang="en-US" sz="1100" dirty="0"/>
              <a:t>  </a:t>
            </a:r>
            <a:r>
              <a:rPr lang="en-US" sz="1100" dirty="0" err="1">
                <a:solidFill>
                  <a:schemeClr val="accent6"/>
                </a:solidFill>
              </a:rPr>
              <a:t>c_random</a:t>
            </a:r>
            <a:r>
              <a:rPr lang="en-US" sz="1100" dirty="0"/>
              <a:t>-&gt;</a:t>
            </a:r>
            <a:r>
              <a:rPr lang="en-US" sz="1100" dirty="0" err="1"/>
              <a:t>SetGrid</a:t>
            </a:r>
            <a:r>
              <a:rPr lang="en-US" sz="1100" dirty="0"/>
              <a:t>();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// make x, y grid</a:t>
            </a:r>
          </a:p>
          <a:p>
            <a:endParaRPr lang="en-US" sz="1100" dirty="0"/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 // Paint histogram on canvas</a:t>
            </a:r>
          </a:p>
          <a:p>
            <a:r>
              <a:rPr lang="en-US" sz="1100" dirty="0"/>
              <a:t>  </a:t>
            </a:r>
            <a:r>
              <a:rPr lang="en-US" sz="1100" dirty="0" err="1">
                <a:solidFill>
                  <a:schemeClr val="accent2"/>
                </a:solidFill>
              </a:rPr>
              <a:t>h_random</a:t>
            </a:r>
            <a:r>
              <a:rPr lang="en-US" sz="1100" dirty="0"/>
              <a:t>-&gt;Draw();</a:t>
            </a:r>
          </a:p>
          <a:p>
            <a:r>
              <a:rPr lang="en-US" sz="1100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24538-A328-DF92-2B65-51B337251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88819" y="0"/>
            <a:ext cx="4668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49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1F4B9-09EE-B948-8FF2-4D08FD037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391A-28A9-84BA-0CC0-83493534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&amp; Analysis: Mandelbrot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07B55-707D-257F-FE14-D07D8B6A5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Mathematics-focused example to show how C++ can be used to make iterative calculations; generation of an image file using no special software; speed comparison between C++, python, and person-power.</a:t>
            </a:r>
          </a:p>
        </p:txBody>
      </p:sp>
    </p:spTree>
    <p:extLst>
      <p:ext uri="{BB962C8B-B14F-4D97-AF65-F5344CB8AC3E}">
        <p14:creationId xmlns:p14="http://schemas.microsoft.com/office/powerpoint/2010/main" val="1290865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6A3A6-5C45-BB59-E0B3-E5BDA378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Background: Mandelbrot Set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diagram of a number of dots&#10;&#10;Description automatically generated">
            <a:extLst>
              <a:ext uri="{FF2B5EF4-FFF2-40B4-BE49-F238E27FC236}">
                <a16:creationId xmlns:a16="http://schemas.microsoft.com/office/drawing/2014/main" id="{783D58C0-D3EF-B08F-0ABB-0854B4458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09" b="13712"/>
          <a:stretch/>
        </p:blipFill>
        <p:spPr>
          <a:xfrm>
            <a:off x="-1" y="1705971"/>
            <a:ext cx="5034359" cy="39578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47C5F-D3EC-33C4-8168-1C8CDB98F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1" y="2238233"/>
                <a:ext cx="5995916" cy="24480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Complex numbers (z = a + bi)</a:t>
                </a:r>
              </a:p>
              <a:p>
                <a:r>
                  <a:rPr lang="en-US" dirty="0"/>
                  <a:t>Definition: the set of complex numbers input into an iterative algorithm, such that the result doesn’t diverge in a finite number of iterations</a:t>
                </a:r>
              </a:p>
              <a:p>
                <a:r>
                  <a:rPr lang="en-US" dirty="0"/>
                  <a:t>Rule:</a:t>
                </a:r>
              </a:p>
              <a:p>
                <a:pPr lvl="1"/>
                <a:r>
                  <a:rPr lang="en-US" dirty="0"/>
                  <a:t>Function: f(c) = z</a:t>
                </a:r>
                <a:r>
                  <a:rPr lang="en-US" baseline="30000" dirty="0"/>
                  <a:t>2</a:t>
                </a:r>
                <a:r>
                  <a:rPr lang="en-US" dirty="0"/>
                  <a:t>+c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Iterations: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6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=0+0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47C5F-D3EC-33C4-8168-1C8CDB98F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1" y="2238233"/>
                <a:ext cx="5995916" cy="2448068"/>
              </a:xfrm>
              <a:blipFill>
                <a:blip r:embed="rId4"/>
                <a:stretch>
                  <a:fillRect l="-634" t="-2577"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431849-116E-7E49-09E6-C405E0597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725919"/>
              </p:ext>
            </p:extLst>
          </p:nvPr>
        </p:nvGraphicFramePr>
        <p:xfrm>
          <a:off x="6443239" y="4807052"/>
          <a:ext cx="4610943" cy="178690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3255">
                  <a:extLst>
                    <a:ext uri="{9D8B030D-6E8A-4147-A177-3AD203B41FA5}">
                      <a16:colId xmlns:a16="http://schemas.microsoft.com/office/drawing/2014/main" val="1482406770"/>
                    </a:ext>
                  </a:extLst>
                </a:gridCol>
                <a:gridCol w="409480">
                  <a:extLst>
                    <a:ext uri="{9D8B030D-6E8A-4147-A177-3AD203B41FA5}">
                      <a16:colId xmlns:a16="http://schemas.microsoft.com/office/drawing/2014/main" val="2719815340"/>
                    </a:ext>
                  </a:extLst>
                </a:gridCol>
                <a:gridCol w="576368">
                  <a:extLst>
                    <a:ext uri="{9D8B030D-6E8A-4147-A177-3AD203B41FA5}">
                      <a16:colId xmlns:a16="http://schemas.microsoft.com/office/drawing/2014/main" val="3976755345"/>
                    </a:ext>
                  </a:extLst>
                </a:gridCol>
                <a:gridCol w="576368">
                  <a:extLst>
                    <a:ext uri="{9D8B030D-6E8A-4147-A177-3AD203B41FA5}">
                      <a16:colId xmlns:a16="http://schemas.microsoft.com/office/drawing/2014/main" val="3068916340"/>
                    </a:ext>
                  </a:extLst>
                </a:gridCol>
                <a:gridCol w="576368">
                  <a:extLst>
                    <a:ext uri="{9D8B030D-6E8A-4147-A177-3AD203B41FA5}">
                      <a16:colId xmlns:a16="http://schemas.microsoft.com/office/drawing/2014/main" val="3575337954"/>
                    </a:ext>
                  </a:extLst>
                </a:gridCol>
                <a:gridCol w="576368">
                  <a:extLst>
                    <a:ext uri="{9D8B030D-6E8A-4147-A177-3AD203B41FA5}">
                      <a16:colId xmlns:a16="http://schemas.microsoft.com/office/drawing/2014/main" val="2959935001"/>
                    </a:ext>
                  </a:extLst>
                </a:gridCol>
                <a:gridCol w="576368">
                  <a:extLst>
                    <a:ext uri="{9D8B030D-6E8A-4147-A177-3AD203B41FA5}">
                      <a16:colId xmlns:a16="http://schemas.microsoft.com/office/drawing/2014/main" val="1487391960"/>
                    </a:ext>
                  </a:extLst>
                </a:gridCol>
                <a:gridCol w="576368">
                  <a:extLst>
                    <a:ext uri="{9D8B030D-6E8A-4147-A177-3AD203B41FA5}">
                      <a16:colId xmlns:a16="http://schemas.microsoft.com/office/drawing/2014/main" val="3539819287"/>
                    </a:ext>
                  </a:extLst>
                </a:gridCol>
              </a:tblGrid>
              <a:tr h="2314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z0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z1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z2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z3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z4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z</a:t>
                      </a:r>
                      <a:r>
                        <a:rPr lang="en-US" sz="1200" dirty="0">
                          <a:sym typeface="Wingdings" pitchFamily="2" charset="2"/>
                        </a:rPr>
                        <a:t>⟶∞</a:t>
                      </a:r>
                      <a:endParaRPr lang="en-US" sz="12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In?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09788978"/>
                  </a:ext>
                </a:extLst>
              </a:tr>
              <a:tr h="281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–2 + 0i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972898"/>
                  </a:ext>
                </a:extLst>
              </a:tr>
              <a:tr h="3934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–1 + 0i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peri.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624671"/>
                  </a:ext>
                </a:extLst>
              </a:tr>
              <a:tr h="281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 0 + 0i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280913"/>
                  </a:ext>
                </a:extLst>
              </a:tr>
              <a:tr h="281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 1 + 0i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ym typeface="Wingdings" pitchFamily="2" charset="2"/>
                        </a:rPr>
                        <a:t>∞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971999"/>
                  </a:ext>
                </a:extLst>
              </a:tr>
              <a:tr h="2314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  2 + 0i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1,446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ym typeface="Wingdings" pitchFamily="2" charset="2"/>
                        </a:rPr>
                        <a:t>∞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81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B476B6F-AC90-15ED-0C4B-C3BA1F51F5C9}"/>
              </a:ext>
            </a:extLst>
          </p:cNvPr>
          <p:cNvSpPr txBox="1"/>
          <p:nvPr/>
        </p:nvSpPr>
        <p:spPr>
          <a:xfrm>
            <a:off x="-2" y="6162813"/>
            <a:ext cx="4394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/>
                </a:solidFill>
              </a:rPr>
              <a:t>R. W. Brooks &amp; J. P. </a:t>
            </a:r>
            <a:r>
              <a:rPr lang="en-US" sz="1000" dirty="0" err="1">
                <a:solidFill>
                  <a:schemeClr val="accent6"/>
                </a:solidFill>
              </a:rPr>
              <a:t>Matelski</a:t>
            </a:r>
            <a:r>
              <a:rPr lang="en-US" sz="1000" dirty="0">
                <a:solidFill>
                  <a:schemeClr val="accent6"/>
                </a:solidFill>
              </a:rPr>
              <a:t>, </a:t>
            </a:r>
            <a:r>
              <a:rPr lang="en-US" sz="1000" i="1" dirty="0">
                <a:solidFill>
                  <a:schemeClr val="accent6"/>
                </a:solidFill>
              </a:rPr>
              <a:t>The Dynamics of 2–Generator Subgroups of PSL(2,</a:t>
            </a:r>
            <a:r>
              <a:rPr lang="en-US" sz="1000" b="1" i="1" dirty="0">
                <a:solidFill>
                  <a:schemeClr val="accent6"/>
                </a:solidFill>
              </a:rPr>
              <a:t>ℂ</a:t>
            </a:r>
            <a:r>
              <a:rPr lang="en-US" sz="1000" i="1" dirty="0">
                <a:solidFill>
                  <a:schemeClr val="accent6"/>
                </a:solidFill>
              </a:rPr>
              <a:t>)</a:t>
            </a:r>
            <a:r>
              <a:rPr lang="en-US" sz="1000" dirty="0">
                <a:solidFill>
                  <a:schemeClr val="accent6"/>
                </a:solidFill>
              </a:rPr>
              <a:t>, printed in </a:t>
            </a:r>
            <a:r>
              <a:rPr lang="en-US" sz="1000" i="1" dirty="0">
                <a:solidFill>
                  <a:schemeClr val="accent6"/>
                </a:solidFill>
              </a:rPr>
              <a:t>Reimann Surfaces and Related Topics: Proceedings of the 1978 Stony Brook Conference</a:t>
            </a:r>
            <a:r>
              <a:rPr lang="en-US" sz="1000" dirty="0">
                <a:solidFill>
                  <a:schemeClr val="accent6"/>
                </a:solidFill>
              </a:rPr>
              <a:t>, 97 Annals Math. Studies 65–72, 71 (1981; I. </a:t>
            </a:r>
            <a:r>
              <a:rPr lang="en-US" sz="1000" dirty="0" err="1">
                <a:solidFill>
                  <a:schemeClr val="accent6"/>
                </a:solidFill>
              </a:rPr>
              <a:t>Kra</a:t>
            </a:r>
            <a:r>
              <a:rPr lang="en-US" sz="1000" dirty="0">
                <a:solidFill>
                  <a:schemeClr val="accent6"/>
                </a:solidFill>
              </a:rPr>
              <a:t> &amp; B. </a:t>
            </a:r>
            <a:r>
              <a:rPr lang="en-US" sz="1000" dirty="0" err="1">
                <a:solidFill>
                  <a:schemeClr val="accent6"/>
                </a:solidFill>
              </a:rPr>
              <a:t>Maskit</a:t>
            </a:r>
            <a:r>
              <a:rPr lang="en-US" sz="1000" dirty="0">
                <a:solidFill>
                  <a:schemeClr val="accent6"/>
                </a:solidFill>
              </a:rPr>
              <a:t>, eds.)</a:t>
            </a:r>
          </a:p>
        </p:txBody>
      </p:sp>
    </p:spTree>
    <p:extLst>
      <p:ext uri="{BB962C8B-B14F-4D97-AF65-F5344CB8AC3E}">
        <p14:creationId xmlns:p14="http://schemas.microsoft.com/office/powerpoint/2010/main" val="979907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A3A6-5C45-BB59-E0B3-E5BDA378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You’re Always Writing for your Future 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47C5F-D3EC-33C4-8168-1C8CDB9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9"/>
            <a:ext cx="10058400" cy="405079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// This file is really -*- C++ -*-.</a:t>
            </a:r>
          </a:p>
          <a:p>
            <a:pPr lvl="1"/>
            <a:r>
              <a:rPr lang="en-US" dirty="0"/>
              <a:t>Comes from the sPHENIX Coding Style Manual</a:t>
            </a:r>
          </a:p>
          <a:p>
            <a:pPr lvl="1"/>
            <a:r>
              <a:rPr lang="en-US" dirty="0"/>
              <a:t>Reminder to the writer to stick to C++</a:t>
            </a:r>
          </a:p>
          <a:p>
            <a:pPr lvl="2"/>
            <a:r>
              <a:rPr lang="en-US" dirty="0"/>
              <a:t>Avoid C (where possible, or where C is not necessary)</a:t>
            </a:r>
          </a:p>
          <a:p>
            <a:pPr lvl="2"/>
            <a:r>
              <a:rPr lang="en-US" dirty="0"/>
              <a:t>Utilize C++ features</a:t>
            </a:r>
          </a:p>
          <a:p>
            <a:pPr lvl="2"/>
            <a:endParaRPr lang="en-US" dirty="0"/>
          </a:p>
          <a:p>
            <a:r>
              <a:rPr lang="en-US" dirty="0" err="1">
                <a:solidFill>
                  <a:schemeClr val="accent5"/>
                </a:solidFill>
              </a:rPr>
              <a:t>You</a:t>
            </a:r>
            <a:r>
              <a:rPr lang="en-US" i="1" baseline="-25000" dirty="0" err="1">
                <a:solidFill>
                  <a:schemeClr val="accent5"/>
                </a:solidFill>
              </a:rPr>
              <a:t>Today</a:t>
            </a:r>
            <a:r>
              <a:rPr lang="en-US" dirty="0">
                <a:solidFill>
                  <a:schemeClr val="accent5"/>
                </a:solidFill>
              </a:rPr>
              <a:t> are not </a:t>
            </a:r>
            <a:r>
              <a:rPr lang="en-US" dirty="0" err="1">
                <a:solidFill>
                  <a:schemeClr val="accent5"/>
                </a:solidFill>
              </a:rPr>
              <a:t>You</a:t>
            </a:r>
            <a:r>
              <a:rPr lang="en-US" i="1" baseline="-25000" dirty="0" err="1">
                <a:solidFill>
                  <a:schemeClr val="accent5"/>
                </a:solidFill>
              </a:rPr>
              <a:t>Tomorrow</a:t>
            </a:r>
            <a:endParaRPr lang="en-US" i="1" baseline="-25000" dirty="0">
              <a:solidFill>
                <a:schemeClr val="accent5"/>
              </a:solidFill>
            </a:endParaRPr>
          </a:p>
          <a:p>
            <a:pPr lvl="1"/>
            <a:r>
              <a:rPr lang="en-US" dirty="0"/>
              <a:t>Re-writing is writing; re-reading is reading.</a:t>
            </a:r>
          </a:p>
          <a:p>
            <a:pPr lvl="1"/>
            <a:r>
              <a:rPr lang="en-US" dirty="0"/>
              <a:t>Keep your future self in the loop</a:t>
            </a:r>
          </a:p>
          <a:p>
            <a:pPr lvl="2"/>
            <a:r>
              <a:rPr lang="en-US" dirty="0"/>
              <a:t>Comments</a:t>
            </a:r>
          </a:p>
          <a:p>
            <a:pPr lvl="2"/>
            <a:r>
              <a:rPr lang="en-US" dirty="0"/>
              <a:t>Clear variable and function names</a:t>
            </a:r>
          </a:p>
          <a:p>
            <a:pPr lvl="2"/>
            <a:r>
              <a:rPr lang="en-US" dirty="0"/>
              <a:t>Accompanying explanatory note file</a:t>
            </a:r>
          </a:p>
          <a:p>
            <a:pPr lvl="3"/>
            <a:r>
              <a:rPr lang="en-US" dirty="0"/>
              <a:t>Also good for essays, poems, stories, plays, books (&amp; research notes  …  </a:t>
            </a:r>
            <a:r>
              <a:rPr lang="en-US" dirty="0" err="1"/>
              <a:t>o.O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71640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38000">
              <a:schemeClr val="bg2">
                <a:lumMod val="50000"/>
              </a:schemeClr>
            </a:gs>
            <a:gs pos="68000">
              <a:schemeClr val="bg1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6A3A6-5C45-BB59-E0B3-E5BDA378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Our Goal:  Mandelbrot Set &amp; Conjugate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47C5F-D3EC-33C4-8168-1C8CDB98F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56351" y="2121407"/>
                <a:ext cx="3544034" cy="3850515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Keep track of all numbers in a field</a:t>
                </a:r>
              </a:p>
              <a:p>
                <a:r>
                  <a:rPr lang="en-US" sz="1600" dirty="0"/>
                  <a:t>Count number of iterations points experience before satisfying a condition</a:t>
                </a:r>
              </a:p>
              <a:p>
                <a:pPr lvl="1"/>
                <a:r>
                  <a:rPr lang="en-US" sz="1400" dirty="0"/>
                  <a:t>Condition: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If not satisfied: Mandelbrot Set (color black)</a:t>
                </a:r>
              </a:p>
              <a:p>
                <a:pPr lvl="1"/>
                <a:r>
                  <a:rPr lang="en-US" sz="1400" dirty="0"/>
                  <a:t>If satisfied: </a:t>
                </a:r>
                <a:r>
                  <a:rPr lang="en-US" sz="1400" dirty="0" err="1"/>
                  <a:t>n_iterations</a:t>
                </a:r>
                <a:r>
                  <a:rPr lang="en-US" sz="1400" dirty="0"/>
                  <a:t> recorded</a:t>
                </a:r>
              </a:p>
              <a:p>
                <a:pPr lvl="1"/>
                <a:r>
                  <a:rPr lang="en-US" sz="1400" dirty="0"/>
                  <a:t>Color:</a:t>
                </a:r>
              </a:p>
              <a:p>
                <a:pPr lvl="2"/>
                <a:r>
                  <a:rPr lang="en-US" sz="1200" dirty="0"/>
                  <a:t>RGB Multipliers</a:t>
                </a:r>
              </a:p>
              <a:p>
                <a:pPr lvl="2"/>
                <a:r>
                  <a:rPr lang="en-US" sz="1200" dirty="0"/>
                  <a:t>D is the number of colors you want</a:t>
                </a:r>
              </a:p>
              <a:p>
                <a:pPr lvl="2"/>
                <a:r>
                  <a:rPr lang="en-US" sz="1200" dirty="0"/>
                  <a:t>R = (1× </a:t>
                </a:r>
                <a:r>
                  <a:rPr lang="en-US" sz="1200" dirty="0" err="1"/>
                  <a:t>n_iterations</a:t>
                </a:r>
                <a:r>
                  <a:rPr lang="en-US" sz="1200" dirty="0"/>
                  <a:t>) modulo D</a:t>
                </a:r>
              </a:p>
              <a:p>
                <a:pPr lvl="2"/>
                <a:r>
                  <a:rPr lang="en-US" sz="1200" dirty="0"/>
                  <a:t>G = (10 × </a:t>
                </a:r>
                <a:r>
                  <a:rPr lang="en-US" sz="1200" dirty="0" err="1"/>
                  <a:t>n_iterations</a:t>
                </a:r>
                <a:r>
                  <a:rPr lang="en-US" sz="1200" dirty="0"/>
                  <a:t>) modulo D</a:t>
                </a:r>
              </a:p>
              <a:p>
                <a:pPr lvl="2"/>
                <a:r>
                  <a:rPr lang="en-US" sz="1200" dirty="0"/>
                  <a:t>B = (100 × </a:t>
                </a:r>
                <a:r>
                  <a:rPr lang="en-US" sz="1200" dirty="0" err="1"/>
                  <a:t>n_iterations</a:t>
                </a:r>
                <a:r>
                  <a:rPr lang="en-US" sz="1200" dirty="0"/>
                  <a:t>) modulo 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B47C5F-D3EC-33C4-8168-1C8CDB98F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56351" y="2121407"/>
                <a:ext cx="3544034" cy="3850515"/>
              </a:xfrm>
              <a:blipFill>
                <a:blip r:embed="rId4"/>
                <a:stretch>
                  <a:fillRect l="-357" t="-987" r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A blue and white fractal&#10;&#10;Description automatically generated">
            <a:extLst>
              <a:ext uri="{FF2B5EF4-FFF2-40B4-BE49-F238E27FC236}">
                <a16:creationId xmlns:a16="http://schemas.microsoft.com/office/drawing/2014/main" id="{473C9C63-E603-4512-2754-C28F9A0E6B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/>
          <a:stretch/>
        </p:blipFill>
        <p:spPr>
          <a:xfrm>
            <a:off x="232197" y="1330121"/>
            <a:ext cx="5701607" cy="48879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AEE354-C38F-A4B5-34DF-DA80C2623804}"/>
              </a:ext>
            </a:extLst>
          </p:cNvPr>
          <p:cNvSpPr txBox="1"/>
          <p:nvPr/>
        </p:nvSpPr>
        <p:spPr>
          <a:xfrm>
            <a:off x="-66609" y="6000913"/>
            <a:ext cx="1189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W. Beyer © 2005 </a:t>
            </a:r>
            <a:r>
              <a:rPr lang="en-US" sz="800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7"/>
              </a:rPr>
              <a:t>(lic)</a:t>
            </a:r>
            <a:endParaRPr lang="en-US" sz="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79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7291" b="34387"/>
          <a:stretch/>
        </p:blipFill>
        <p:spPr>
          <a:xfrm rot="10800000">
            <a:off x="0" y="0"/>
            <a:ext cx="12192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C++: Generate the Mandelbrot Set, Make an Image, and store the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B8B6D-79B0-5766-D480-29083C764D48}"/>
              </a:ext>
            </a:extLst>
          </p:cNvPr>
          <p:cNvSpPr txBox="1"/>
          <p:nvPr/>
        </p:nvSpPr>
        <p:spPr>
          <a:xfrm>
            <a:off x="0" y="2361778"/>
            <a:ext cx="18103033" cy="1634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F Mono Medium" panose="020B0009000002000000" pitchFamily="49" charset="0"/>
              </a:rPr>
              <a:t>//This file is really -*- C++ -*-.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// compile: g++ -o </a:t>
            </a:r>
            <a:r>
              <a:rPr lang="en-US" sz="1100" dirty="0" err="1">
                <a:latin typeface="SF Mono Medium" panose="020B0009000002000000" pitchFamily="49" charset="0"/>
              </a:rPr>
              <a:t>mand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mandel.cpp</a:t>
            </a:r>
            <a:r>
              <a:rPr lang="en-US" sz="1100" dirty="0">
                <a:latin typeface="SF Mono Medium" panose="020B0009000002000000" pitchFamily="49" charset="0"/>
              </a:rPr>
              <a:t> [ENTER]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// run: ./</a:t>
            </a:r>
            <a:r>
              <a:rPr lang="en-US" sz="1100" dirty="0" err="1">
                <a:latin typeface="SF Mono Medium" panose="020B0009000002000000" pitchFamily="49" charset="0"/>
              </a:rPr>
              <a:t>mand</a:t>
            </a:r>
            <a:r>
              <a:rPr lang="en-US" sz="1100" dirty="0">
                <a:latin typeface="SF Mono Medium" panose="020B0009000002000000" pitchFamily="49" charset="0"/>
              </a:rPr>
              <a:t> [ENTER]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// Import C++ Function Collections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#import &lt;</a:t>
            </a:r>
            <a:r>
              <a:rPr lang="en-US" sz="1100" dirty="0" err="1">
                <a:latin typeface="SF Mono Medium" panose="020B0009000002000000" pitchFamily="49" charset="0"/>
              </a:rPr>
              <a:t>fstream</a:t>
            </a:r>
            <a:r>
              <a:rPr lang="en-US" sz="1100" dirty="0">
                <a:latin typeface="SF Mono Medium" panose="020B0009000002000000" pitchFamily="49" charset="0"/>
              </a:rPr>
              <a:t>&gt; // file input/output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#import &lt;iostream&gt; // terminal input/output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// Utility Function: Mandelbrot per pixel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int </a:t>
            </a:r>
            <a:r>
              <a:rPr lang="en-US" sz="1100" dirty="0" err="1">
                <a:latin typeface="SF Mono Medium" panose="020B0009000002000000" pitchFamily="49" charset="0"/>
              </a:rPr>
              <a:t>is_in_mandelbrot_set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</a:t>
            </a:r>
            <a:r>
              <a:rPr lang="en-US" sz="1100" dirty="0" err="1">
                <a:latin typeface="SF Mono Medium" panose="020B0009000002000000" pitchFamily="49" charset="0"/>
              </a:rPr>
              <a:t>c_real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</a:t>
            </a:r>
            <a:r>
              <a:rPr lang="en-US" sz="1100" dirty="0" err="1">
                <a:latin typeface="SF Mono Medium" panose="020B0009000002000000" pitchFamily="49" charset="0"/>
              </a:rPr>
              <a:t>c_imag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int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condition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create a return value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n_iterations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create number for checking (z)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 = 0.; // container for new Re() part, needed because old Re() part used for calculation of </a:t>
            </a:r>
            <a:r>
              <a:rPr lang="en-US" sz="1100" dirty="0" err="1">
                <a:latin typeface="SF Mono Medium" panose="020B0009000002000000" pitchFamily="49" charset="0"/>
              </a:rPr>
              <a:t>Im</a:t>
            </a:r>
            <a:r>
              <a:rPr lang="en-US" sz="1100" dirty="0">
                <a:latin typeface="SF Mono Medium" panose="020B0009000002000000" pitchFamily="49" charset="0"/>
              </a:rPr>
              <a:t>(); matter of taste whether to calculate </a:t>
            </a:r>
            <a:r>
              <a:rPr lang="en-US" sz="1100" dirty="0" err="1">
                <a:latin typeface="SF Mono Medium" panose="020B0009000002000000" pitchFamily="49" charset="0"/>
              </a:rPr>
              <a:t>Im</a:t>
            </a:r>
            <a:r>
              <a:rPr lang="en-US" sz="1100" dirty="0">
                <a:latin typeface="SF Mono Medium" panose="020B0009000002000000" pitchFamily="49" charset="0"/>
              </a:rPr>
              <a:t>() or Re() first, but temporary container needed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for(int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=0;i&lt;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;++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z_real-z_imag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+ </a:t>
            </a:r>
            <a:r>
              <a:rPr lang="en-US" sz="1100" dirty="0" err="1">
                <a:latin typeface="SF Mono Medium" panose="020B0009000002000000" pitchFamily="49" charset="0"/>
              </a:rPr>
              <a:t>c_real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= 2*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+ </a:t>
            </a:r>
            <a:r>
              <a:rPr lang="en-US" sz="1100" dirty="0" err="1">
                <a:latin typeface="SF Mono Medium" panose="020B0009000002000000" pitchFamily="49" charset="0"/>
              </a:rPr>
              <a:t>c_imag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if(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z_real+z_imag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&gt;=condition*condition)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return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; // number of iterations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} // closes if(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z_real+z_imag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&lt;=condition*condition)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}  // closes for(int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=0;i&lt;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;++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return 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} // closes function definition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int main()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initialize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 = 0.5;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 = 0.001;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 = 1.5;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 = 1000;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condition = 2.;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r>
              <a:rPr lang="en-US" sz="1100" dirty="0">
                <a:latin typeface="SF Mono Medium" panose="020B0009000002000000" pitchFamily="49" charset="0"/>
              </a:rPr>
              <a:t> = 255;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color_red_multiplier</a:t>
            </a:r>
            <a:r>
              <a:rPr lang="en-US" sz="1100" dirty="0">
                <a:latin typeface="SF Mono Medium" panose="020B0009000002000000" pitchFamily="49" charset="0"/>
              </a:rPr>
              <a:t> = 1;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color_green_multiplier</a:t>
            </a:r>
            <a:r>
              <a:rPr lang="en-US" sz="1100" dirty="0">
                <a:latin typeface="SF Mono Medium" panose="020B0009000002000000" pitchFamily="49" charset="0"/>
              </a:rPr>
              <a:t> = 10;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color_blue_multiplier</a:t>
            </a:r>
            <a:r>
              <a:rPr lang="en-US" sz="1100" dirty="0">
                <a:latin typeface="SF Mono Medium" panose="020B0009000002000000" pitchFamily="49" charset="0"/>
              </a:rPr>
              <a:t> = 100;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open output file (PPM) &amp; write header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std::</a:t>
            </a:r>
            <a:r>
              <a:rPr lang="en-US" sz="1100" dirty="0" err="1">
                <a:latin typeface="SF Mono Medium" panose="020B0009000002000000" pitchFamily="49" charset="0"/>
              </a:rPr>
              <a:t>ofstream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("</a:t>
            </a:r>
            <a:r>
              <a:rPr lang="en-US" sz="1100" dirty="0" err="1">
                <a:latin typeface="SF Mono Medium" panose="020B0009000002000000" pitchFamily="49" charset="0"/>
              </a:rPr>
              <a:t>mandelcpp.ppm</a:t>
            </a:r>
            <a:r>
              <a:rPr lang="en-US" sz="1100" dirty="0">
                <a:latin typeface="SF Mono Medium" panose="020B0009000002000000" pitchFamily="49" charset="0"/>
              </a:rPr>
              <a:t>");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if(!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) {std::</a:t>
            </a:r>
            <a:r>
              <a:rPr lang="en-US" sz="1100" dirty="0" err="1">
                <a:latin typeface="SF Mono Medium" panose="020B0009000002000000" pitchFamily="49" charset="0"/>
              </a:rPr>
              <a:t>cerr</a:t>
            </a:r>
            <a:r>
              <a:rPr lang="en-US" sz="1100" dirty="0">
                <a:latin typeface="SF Mono Medium" panose="020B0009000002000000" pitchFamily="49" charset="0"/>
              </a:rPr>
              <a:t> &lt;&lt; "image output file not open" &lt;&lt; std::</a:t>
            </a:r>
            <a:r>
              <a:rPr lang="en-US" sz="1100" dirty="0" err="1">
                <a:latin typeface="SF Mono Medium" panose="020B0009000002000000" pitchFamily="49" charset="0"/>
              </a:rPr>
              <a:t>endl</a:t>
            </a:r>
            <a:r>
              <a:rPr lang="en-US" sz="1100" dirty="0">
                <a:latin typeface="SF Mono Medium" panose="020B0009000002000000" pitchFamily="49" charset="0"/>
              </a:rPr>
              <a:t>; return 1;}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"P3" &lt;&lt; "\n"; // 3D color (RBG: [0,depth-1])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(abs(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)+abs(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))/x_step+1 &lt;&lt; " " // </a:t>
            </a:r>
            <a:r>
              <a:rPr lang="en-US" sz="1100" dirty="0" err="1">
                <a:latin typeface="SF Mono Medium" panose="020B0009000002000000" pitchFamily="49" charset="0"/>
              </a:rPr>
              <a:t>x_height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&lt;&lt; (abs(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)+abs(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))/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 &lt;&lt; " " &lt;&lt; "\n"; // </a:t>
            </a:r>
            <a:r>
              <a:rPr lang="en-US" sz="1100" dirty="0" err="1">
                <a:latin typeface="SF Mono Medium" panose="020B0009000002000000" pitchFamily="49" charset="0"/>
              </a:rPr>
              <a:t>y_height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r>
              <a:rPr lang="en-US" sz="1100" dirty="0">
                <a:latin typeface="SF Mono Medium" panose="020B0009000002000000" pitchFamily="49" charset="0"/>
              </a:rPr>
              <a:t> &lt;&lt; "\n"; // color depth (zeroed)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open data file (.</a:t>
            </a:r>
            <a:r>
              <a:rPr lang="en-US" sz="1100" dirty="0" err="1">
                <a:latin typeface="SF Mono Medium" panose="020B0009000002000000" pitchFamily="49" charset="0"/>
              </a:rPr>
              <a:t>dat</a:t>
            </a:r>
            <a:r>
              <a:rPr lang="en-US" sz="1100" dirty="0">
                <a:latin typeface="SF Mono Medium" panose="020B0009000002000000" pitchFamily="49" charset="0"/>
              </a:rPr>
              <a:t>) &amp; write ROOT </a:t>
            </a:r>
            <a:r>
              <a:rPr lang="en-US" sz="1100" dirty="0" err="1">
                <a:latin typeface="SF Mono Medium" panose="020B0009000002000000" pitchFamily="49" charset="0"/>
              </a:rPr>
              <a:t>TTree</a:t>
            </a:r>
            <a:r>
              <a:rPr lang="en-US" sz="1100" dirty="0">
                <a:latin typeface="SF Mono Medium" panose="020B0009000002000000" pitchFamily="49" charset="0"/>
              </a:rPr>
              <a:t> header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std::</a:t>
            </a:r>
            <a:r>
              <a:rPr lang="en-US" sz="1100" dirty="0" err="1">
                <a:latin typeface="SF Mono Medium" panose="020B0009000002000000" pitchFamily="49" charset="0"/>
              </a:rPr>
              <a:t>ofstream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dout</a:t>
            </a:r>
            <a:r>
              <a:rPr lang="en-US" sz="1100" dirty="0">
                <a:latin typeface="SF Mono Medium" panose="020B0009000002000000" pitchFamily="49" charset="0"/>
              </a:rPr>
              <a:t>("</a:t>
            </a:r>
            <a:r>
              <a:rPr lang="en-US" sz="1100" dirty="0" err="1">
                <a:latin typeface="SF Mono Medium" panose="020B0009000002000000" pitchFamily="49" charset="0"/>
              </a:rPr>
              <a:t>mandelcpp.dat</a:t>
            </a:r>
            <a:r>
              <a:rPr lang="en-US" sz="11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if(!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) {std::</a:t>
            </a:r>
            <a:r>
              <a:rPr lang="en-US" sz="1100" dirty="0" err="1">
                <a:latin typeface="SF Mono Medium" panose="020B0009000002000000" pitchFamily="49" charset="0"/>
              </a:rPr>
              <a:t>cerr</a:t>
            </a:r>
            <a:r>
              <a:rPr lang="en-US" sz="1100" dirty="0">
                <a:latin typeface="SF Mono Medium" panose="020B0009000002000000" pitchFamily="49" charset="0"/>
              </a:rPr>
              <a:t> &lt;&lt; "data output file not open" &lt;&lt; std::</a:t>
            </a:r>
            <a:r>
              <a:rPr lang="en-US" sz="1100" dirty="0" err="1">
                <a:latin typeface="SF Mono Medium" panose="020B0009000002000000" pitchFamily="49" charset="0"/>
              </a:rPr>
              <a:t>endl</a:t>
            </a:r>
            <a:r>
              <a:rPr lang="en-US" sz="1100" dirty="0">
                <a:latin typeface="SF Mono Medium" panose="020B0009000002000000" pitchFamily="49" charset="0"/>
              </a:rPr>
              <a:t>; return 2;}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 &lt;&lt; "x/</a:t>
            </a:r>
            <a:r>
              <a:rPr lang="en-US" sz="1100" dirty="0" err="1">
                <a:latin typeface="SF Mono Medium" panose="020B0009000002000000" pitchFamily="49" charset="0"/>
              </a:rPr>
              <a:t>D:y</a:t>
            </a:r>
            <a:r>
              <a:rPr lang="en-US" sz="1100" dirty="0">
                <a:latin typeface="SF Mono Medium" panose="020B0009000002000000" pitchFamily="49" charset="0"/>
              </a:rPr>
              <a:t>/</a:t>
            </a:r>
            <a:r>
              <a:rPr lang="en-US" sz="1100" dirty="0" err="1">
                <a:latin typeface="SF Mono Medium" panose="020B0009000002000000" pitchFamily="49" charset="0"/>
              </a:rPr>
              <a:t>D:iter</a:t>
            </a:r>
            <a:r>
              <a:rPr lang="en-US" sz="1100" dirty="0">
                <a:latin typeface="SF Mono Medium" panose="020B0009000002000000" pitchFamily="49" charset="0"/>
              </a:rPr>
              <a:t>/D" &lt;&lt; "\n"; // header: lets ROOT know to look for 3 values, all double-precision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Loop over each pixel and calculate the Mandelbrot algorithm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int 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= 0; // pointer to hold our result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for (double j = 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; j &lt; 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; j+=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){ // loop over rows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for (double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 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+=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) { // loop over columns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is_in_mandelbrot_set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(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, j,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condition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);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// Write out each pixel's Red-Green-Blue color sextet, modulo color depth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// different color-type multipliers yield prettier images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color_red_multiplier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color_green_multiplier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color_blue_multiplier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"\n";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// Write out X, Y, </a:t>
            </a:r>
            <a:r>
              <a:rPr lang="en-US" sz="1100" dirty="0" err="1">
                <a:latin typeface="SF Mono Medium" panose="020B0009000002000000" pitchFamily="49" charset="0"/>
              </a:rPr>
              <a:t>N_Iter</a:t>
            </a:r>
            <a:r>
              <a:rPr lang="en-US" sz="1100" dirty="0">
                <a:latin typeface="SF Mono Medium" panose="020B0009000002000000" pitchFamily="49" charset="0"/>
              </a:rPr>
              <a:t> to data file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&lt;&lt; " " &lt;&lt; j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&lt;&lt; "\n";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  } // closes for 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= 0;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 </a:t>
            </a:r>
            <a:r>
              <a:rPr lang="en-US" sz="1100" dirty="0" err="1">
                <a:latin typeface="SF Mono Medium" panose="020B0009000002000000" pitchFamily="49" charset="0"/>
              </a:rPr>
              <a:t>image_width</a:t>
            </a:r>
            <a:r>
              <a:rPr lang="en-US" sz="1100" dirty="0">
                <a:latin typeface="SF Mono Medium" panose="020B0009000002000000" pitchFamily="49" charset="0"/>
              </a:rPr>
              <a:t>; 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 // loop over columns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} // closes for (int j = 0; j &lt; </a:t>
            </a:r>
            <a:r>
              <a:rPr lang="en-US" sz="1100" dirty="0" err="1">
                <a:latin typeface="SF Mono Medium" panose="020B0009000002000000" pitchFamily="49" charset="0"/>
              </a:rPr>
              <a:t>image_height</a:t>
            </a:r>
            <a:r>
              <a:rPr lang="en-US" sz="1100" dirty="0">
                <a:latin typeface="SF Mono Medium" panose="020B0009000002000000" pitchFamily="49" charset="0"/>
              </a:rPr>
              <a:t>; ++j){ // loop over rows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file_out.close</a:t>
            </a:r>
            <a:r>
              <a:rPr lang="en-US" sz="11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data_out.close</a:t>
            </a:r>
            <a:r>
              <a:rPr lang="en-US" sz="11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return 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}</a:t>
            </a:r>
            <a:endParaRPr lang="en-US" sz="1100" dirty="0">
              <a:latin typeface="SF Mono Medium" panose="020B0009000002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07CAFE-9D41-3BA4-91CD-E585FF049DBB}"/>
              </a:ext>
            </a:extLst>
          </p:cNvPr>
          <p:cNvSpPr txBox="1"/>
          <p:nvPr/>
        </p:nvSpPr>
        <p:spPr>
          <a:xfrm>
            <a:off x="4278489" y="2552889"/>
            <a:ext cx="377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Note for compiling and running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15BDD10-8066-A491-A05C-13819A0FC21E}"/>
              </a:ext>
            </a:extLst>
          </p:cNvPr>
          <p:cNvSpPr/>
          <p:nvPr/>
        </p:nvSpPr>
        <p:spPr>
          <a:xfrm>
            <a:off x="4052711" y="2517422"/>
            <a:ext cx="225778" cy="440267"/>
          </a:xfrm>
          <a:prstGeom prst="righ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EDCE6-F405-52FD-C696-1199C1185DDA}"/>
              </a:ext>
            </a:extLst>
          </p:cNvPr>
          <p:cNvSpPr txBox="1"/>
          <p:nvPr/>
        </p:nvSpPr>
        <p:spPr>
          <a:xfrm>
            <a:off x="4504267" y="3212428"/>
            <a:ext cx="7420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Note for C++ functionality inclusions: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C++ uses “streams” for text processing to files and the terminal, with the syntax: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{file} &lt;&lt; {text and other stuff to put in}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2B3302F-8A6F-2A96-B94D-E5AF983F8B77}"/>
              </a:ext>
            </a:extLst>
          </p:cNvPr>
          <p:cNvSpPr/>
          <p:nvPr/>
        </p:nvSpPr>
        <p:spPr>
          <a:xfrm>
            <a:off x="4278489" y="3176961"/>
            <a:ext cx="225778" cy="440267"/>
          </a:xfrm>
          <a:prstGeom prst="righ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57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7291" b="34387"/>
          <a:stretch/>
        </p:blipFill>
        <p:spPr>
          <a:xfrm rot="10800000">
            <a:off x="0" y="0"/>
            <a:ext cx="12192000" cy="609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3B8B6D-79B0-5766-D480-29083C764D48}"/>
              </a:ext>
            </a:extLst>
          </p:cNvPr>
          <p:cNvSpPr txBox="1"/>
          <p:nvPr/>
        </p:nvSpPr>
        <p:spPr>
          <a:xfrm>
            <a:off x="0" y="1005418"/>
            <a:ext cx="9706503" cy="1617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F Mono Medium" panose="020B0009000002000000" pitchFamily="49" charset="0"/>
              </a:rPr>
              <a:t>//This file is really -*- C++ -*-.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// compile: g++ -o </a:t>
            </a:r>
            <a:r>
              <a:rPr lang="en-US" sz="1100" dirty="0" err="1">
                <a:latin typeface="SF Mono Medium" panose="020B0009000002000000" pitchFamily="49" charset="0"/>
              </a:rPr>
              <a:t>mand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mandel.cpp</a:t>
            </a:r>
            <a:r>
              <a:rPr lang="en-US" sz="1100" dirty="0">
                <a:latin typeface="SF Mono Medium" panose="020B0009000002000000" pitchFamily="49" charset="0"/>
              </a:rPr>
              <a:t> [ENTER]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// run: ./</a:t>
            </a:r>
            <a:r>
              <a:rPr lang="en-US" sz="1100" dirty="0" err="1">
                <a:latin typeface="SF Mono Medium" panose="020B0009000002000000" pitchFamily="49" charset="0"/>
              </a:rPr>
              <a:t>mand</a:t>
            </a:r>
            <a:r>
              <a:rPr lang="en-US" sz="1100" dirty="0">
                <a:latin typeface="SF Mono Medium" panose="020B0009000002000000" pitchFamily="49" charset="0"/>
              </a:rPr>
              <a:t> [ENTER]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// Import C++ Function Collections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#import &lt;</a:t>
            </a:r>
            <a:r>
              <a:rPr lang="en-US" sz="1100" dirty="0" err="1">
                <a:latin typeface="SF Mono Medium" panose="020B0009000002000000" pitchFamily="49" charset="0"/>
              </a:rPr>
              <a:t>fstream</a:t>
            </a:r>
            <a:r>
              <a:rPr lang="en-US" sz="1100" dirty="0">
                <a:latin typeface="SF Mono Medium" panose="020B0009000002000000" pitchFamily="49" charset="0"/>
              </a:rPr>
              <a:t>&gt; // file input/output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#import &lt;iostream&gt; // terminal input/output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// Utility Function: Mandelbrot per pixel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int </a:t>
            </a:r>
            <a:r>
              <a:rPr lang="en-US" sz="1100" dirty="0" err="1">
                <a:latin typeface="SF Mono Medium" panose="020B0009000002000000" pitchFamily="49" charset="0"/>
              </a:rPr>
              <a:t>is_in_mandelbrot_set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</a:t>
            </a:r>
            <a:r>
              <a:rPr lang="en-US" sz="1100" dirty="0" err="1">
                <a:latin typeface="SF Mono Medium" panose="020B0009000002000000" pitchFamily="49" charset="0"/>
              </a:rPr>
              <a:t>c_real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</a:t>
            </a:r>
            <a:r>
              <a:rPr lang="en-US" sz="1100" dirty="0" err="1">
                <a:latin typeface="SF Mono Medium" panose="020B0009000002000000" pitchFamily="49" charset="0"/>
              </a:rPr>
              <a:t>c_imag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int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condition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create a return value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n_iterations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create number for checking (z)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 = 0.; 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for(int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=0;i&lt;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;++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z_real-z_imag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+ </a:t>
            </a:r>
            <a:r>
              <a:rPr lang="en-US" sz="1100" dirty="0" err="1">
                <a:latin typeface="SF Mono Medium" panose="020B0009000002000000" pitchFamily="49" charset="0"/>
              </a:rPr>
              <a:t>c_real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= 2*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+ </a:t>
            </a:r>
            <a:r>
              <a:rPr lang="en-US" sz="1100" dirty="0" err="1">
                <a:latin typeface="SF Mono Medium" panose="020B0009000002000000" pitchFamily="49" charset="0"/>
              </a:rPr>
              <a:t>c_imag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if(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z_real+z_imag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&gt;=condition*condition)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return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; // number of iterations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} // closes if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}  // closes for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return 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} // closes function definition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int main()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initialize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 = 0.5;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 = 0.001;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 = 1.5;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 = 1000;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condition = 2.;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r>
              <a:rPr lang="en-US" sz="1100" dirty="0">
                <a:latin typeface="SF Mono Medium" panose="020B0009000002000000" pitchFamily="49" charset="0"/>
              </a:rPr>
              <a:t> = 255;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color_red_multiplier</a:t>
            </a:r>
            <a:r>
              <a:rPr lang="en-US" sz="1100" dirty="0">
                <a:latin typeface="SF Mono Medium" panose="020B0009000002000000" pitchFamily="49" charset="0"/>
              </a:rPr>
              <a:t> = 1;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color_green_multiplier</a:t>
            </a:r>
            <a:r>
              <a:rPr lang="en-US" sz="1100" dirty="0">
                <a:latin typeface="SF Mono Medium" panose="020B0009000002000000" pitchFamily="49" charset="0"/>
              </a:rPr>
              <a:t> = 10;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color_blue_multiplier</a:t>
            </a:r>
            <a:r>
              <a:rPr lang="en-US" sz="1100" dirty="0">
                <a:latin typeface="SF Mono Medium" panose="020B0009000002000000" pitchFamily="49" charset="0"/>
              </a:rPr>
              <a:t> = 100;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open output file (PPM) &amp; write header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std::</a:t>
            </a:r>
            <a:r>
              <a:rPr lang="en-US" sz="1100" dirty="0" err="1">
                <a:latin typeface="SF Mono Medium" panose="020B0009000002000000" pitchFamily="49" charset="0"/>
              </a:rPr>
              <a:t>ofstream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("</a:t>
            </a:r>
            <a:r>
              <a:rPr lang="en-US" sz="1100" dirty="0" err="1">
                <a:latin typeface="SF Mono Medium" panose="020B0009000002000000" pitchFamily="49" charset="0"/>
              </a:rPr>
              <a:t>mandelcpp.ppm</a:t>
            </a:r>
            <a:r>
              <a:rPr lang="en-US" sz="1100" dirty="0">
                <a:latin typeface="SF Mono Medium" panose="020B0009000002000000" pitchFamily="49" charset="0"/>
              </a:rPr>
              <a:t>");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if(!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) {std::</a:t>
            </a:r>
            <a:r>
              <a:rPr lang="en-US" sz="1100" dirty="0" err="1">
                <a:latin typeface="SF Mono Medium" panose="020B0009000002000000" pitchFamily="49" charset="0"/>
              </a:rPr>
              <a:t>cerr</a:t>
            </a:r>
            <a:r>
              <a:rPr lang="en-US" sz="1100" dirty="0">
                <a:latin typeface="SF Mono Medium" panose="020B0009000002000000" pitchFamily="49" charset="0"/>
              </a:rPr>
              <a:t> &lt;&lt; "image output file not open" &lt;&lt; std::</a:t>
            </a:r>
            <a:r>
              <a:rPr lang="en-US" sz="1100" dirty="0" err="1">
                <a:latin typeface="SF Mono Medium" panose="020B0009000002000000" pitchFamily="49" charset="0"/>
              </a:rPr>
              <a:t>endl</a:t>
            </a:r>
            <a:r>
              <a:rPr lang="en-US" sz="1100" dirty="0">
                <a:latin typeface="SF Mono Medium" panose="020B0009000002000000" pitchFamily="49" charset="0"/>
              </a:rPr>
              <a:t>; return 1;}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"P3" &lt;&lt; "\n"; // 3D color (RBG: [0,depth-1])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(abs(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)+abs(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))/x_step+1 &lt;&lt; " " // </a:t>
            </a:r>
            <a:r>
              <a:rPr lang="en-US" sz="1100" dirty="0" err="1">
                <a:latin typeface="SF Mono Medium" panose="020B0009000002000000" pitchFamily="49" charset="0"/>
              </a:rPr>
              <a:t>x_height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&lt;&lt; (abs(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)+abs(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))/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 &lt;&lt; " " &lt;&lt; "\n"; // </a:t>
            </a:r>
            <a:r>
              <a:rPr lang="en-US" sz="1100" dirty="0" err="1">
                <a:latin typeface="SF Mono Medium" panose="020B0009000002000000" pitchFamily="49" charset="0"/>
              </a:rPr>
              <a:t>y_height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r>
              <a:rPr lang="en-US" sz="1100" dirty="0">
                <a:latin typeface="SF Mono Medium" panose="020B0009000002000000" pitchFamily="49" charset="0"/>
              </a:rPr>
              <a:t> &lt;&lt; "\n"; // color depth (zeroed)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open data file (.</a:t>
            </a:r>
            <a:r>
              <a:rPr lang="en-US" sz="1100" dirty="0" err="1">
                <a:latin typeface="SF Mono Medium" panose="020B0009000002000000" pitchFamily="49" charset="0"/>
              </a:rPr>
              <a:t>dat</a:t>
            </a:r>
            <a:r>
              <a:rPr lang="en-US" sz="1100" dirty="0">
                <a:latin typeface="SF Mono Medium" panose="020B0009000002000000" pitchFamily="49" charset="0"/>
              </a:rPr>
              <a:t>) &amp; write ROOT </a:t>
            </a:r>
            <a:r>
              <a:rPr lang="en-US" sz="1100" dirty="0" err="1">
                <a:latin typeface="SF Mono Medium" panose="020B0009000002000000" pitchFamily="49" charset="0"/>
              </a:rPr>
              <a:t>TTree</a:t>
            </a:r>
            <a:r>
              <a:rPr lang="en-US" sz="1100" dirty="0">
                <a:latin typeface="SF Mono Medium" panose="020B0009000002000000" pitchFamily="49" charset="0"/>
              </a:rPr>
              <a:t> header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std::</a:t>
            </a:r>
            <a:r>
              <a:rPr lang="en-US" sz="1100" dirty="0" err="1">
                <a:latin typeface="SF Mono Medium" panose="020B0009000002000000" pitchFamily="49" charset="0"/>
              </a:rPr>
              <a:t>ofstream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dout</a:t>
            </a:r>
            <a:r>
              <a:rPr lang="en-US" sz="1100" dirty="0">
                <a:latin typeface="SF Mono Medium" panose="020B0009000002000000" pitchFamily="49" charset="0"/>
              </a:rPr>
              <a:t>("</a:t>
            </a:r>
            <a:r>
              <a:rPr lang="en-US" sz="1100" dirty="0" err="1">
                <a:latin typeface="SF Mono Medium" panose="020B0009000002000000" pitchFamily="49" charset="0"/>
              </a:rPr>
              <a:t>mandelcpp.dat</a:t>
            </a:r>
            <a:r>
              <a:rPr lang="en-US" sz="11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if(!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) {std::</a:t>
            </a:r>
            <a:r>
              <a:rPr lang="en-US" sz="1100" dirty="0" err="1">
                <a:latin typeface="SF Mono Medium" panose="020B0009000002000000" pitchFamily="49" charset="0"/>
              </a:rPr>
              <a:t>cerr</a:t>
            </a:r>
            <a:r>
              <a:rPr lang="en-US" sz="1100" dirty="0">
                <a:latin typeface="SF Mono Medium" panose="020B0009000002000000" pitchFamily="49" charset="0"/>
              </a:rPr>
              <a:t> &lt;&lt; "data output file not open" &lt;&lt; std::</a:t>
            </a:r>
            <a:r>
              <a:rPr lang="en-US" sz="1100" dirty="0" err="1">
                <a:latin typeface="SF Mono Medium" panose="020B0009000002000000" pitchFamily="49" charset="0"/>
              </a:rPr>
              <a:t>endl</a:t>
            </a:r>
            <a:r>
              <a:rPr lang="en-US" sz="1100" dirty="0">
                <a:latin typeface="SF Mono Medium" panose="020B0009000002000000" pitchFamily="49" charset="0"/>
              </a:rPr>
              <a:t>; return 2;}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 &lt;&lt; "x/</a:t>
            </a:r>
            <a:r>
              <a:rPr lang="en-US" sz="1100" dirty="0" err="1">
                <a:latin typeface="SF Mono Medium" panose="020B0009000002000000" pitchFamily="49" charset="0"/>
              </a:rPr>
              <a:t>D:y</a:t>
            </a:r>
            <a:r>
              <a:rPr lang="en-US" sz="1100" dirty="0">
                <a:latin typeface="SF Mono Medium" panose="020B0009000002000000" pitchFamily="49" charset="0"/>
              </a:rPr>
              <a:t>/</a:t>
            </a:r>
            <a:r>
              <a:rPr lang="en-US" sz="1100" dirty="0" err="1">
                <a:latin typeface="SF Mono Medium" panose="020B0009000002000000" pitchFamily="49" charset="0"/>
              </a:rPr>
              <a:t>D:iter</a:t>
            </a:r>
            <a:r>
              <a:rPr lang="en-US" sz="1100" dirty="0">
                <a:latin typeface="SF Mono Medium" panose="020B0009000002000000" pitchFamily="49" charset="0"/>
              </a:rPr>
              <a:t>/D" &lt;&lt; "\n"; // header: lets ROOT know to look for 3 values, all double-precision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Loop over each pixel and calculate the Mandelbrot algorithm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int 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= 0; // pointer to hold our result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for (double j = 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; j &lt; 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; j+=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){ // loop over rows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for (double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 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+=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) { // loop over columns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is_in_mandelbrot_set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(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, j,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condition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);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// Write out each pixel's Red-Green-Blue color sextet, modulo color depth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// different color-type multipliers yield prettier images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color_red_multiplier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color_green_multiplier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color_blue_multiplier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"\n";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// Write out X, Y, </a:t>
            </a:r>
            <a:r>
              <a:rPr lang="en-US" sz="1100" dirty="0" err="1">
                <a:latin typeface="SF Mono Medium" panose="020B0009000002000000" pitchFamily="49" charset="0"/>
              </a:rPr>
              <a:t>N_Iter</a:t>
            </a:r>
            <a:r>
              <a:rPr lang="en-US" sz="1100" dirty="0">
                <a:latin typeface="SF Mono Medium" panose="020B0009000002000000" pitchFamily="49" charset="0"/>
              </a:rPr>
              <a:t> to data file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&lt;&lt; " " &lt;&lt; j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&lt;&lt; "\n";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  } // closes for 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= 0;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 </a:t>
            </a:r>
            <a:r>
              <a:rPr lang="en-US" sz="1100" dirty="0" err="1">
                <a:latin typeface="SF Mono Medium" panose="020B0009000002000000" pitchFamily="49" charset="0"/>
              </a:rPr>
              <a:t>image_width</a:t>
            </a:r>
            <a:r>
              <a:rPr lang="en-US" sz="1100" dirty="0">
                <a:latin typeface="SF Mono Medium" panose="020B0009000002000000" pitchFamily="49" charset="0"/>
              </a:rPr>
              <a:t>; 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 // loop over columns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} // closes for (int j = 0; j &lt; </a:t>
            </a:r>
            <a:r>
              <a:rPr lang="en-US" sz="1100" dirty="0" err="1">
                <a:latin typeface="SF Mono Medium" panose="020B0009000002000000" pitchFamily="49" charset="0"/>
              </a:rPr>
              <a:t>image_height</a:t>
            </a:r>
            <a:r>
              <a:rPr lang="en-US" sz="1100" dirty="0">
                <a:latin typeface="SF Mono Medium" panose="020B0009000002000000" pitchFamily="49" charset="0"/>
              </a:rPr>
              <a:t>; ++j){ // loop over rows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file_out.close</a:t>
            </a:r>
            <a:r>
              <a:rPr lang="en-US" sz="11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data_out.close</a:t>
            </a:r>
            <a:r>
              <a:rPr lang="en-US" sz="11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return 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}</a:t>
            </a:r>
            <a:endParaRPr lang="en-US" sz="1100" dirty="0">
              <a:latin typeface="SF Mono Medium" panose="020B0009000002000000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C++: Generate the Mandelbrot Set, Make an Image, and store the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4F8FB-C643-41B5-A299-EF2D6DA46DE3}"/>
              </a:ext>
            </a:extLst>
          </p:cNvPr>
          <p:cNvSpPr txBox="1"/>
          <p:nvPr/>
        </p:nvSpPr>
        <p:spPr>
          <a:xfrm>
            <a:off x="4455712" y="2480424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Utility function for iterating begins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683317-C4AF-A8E5-ED3A-710DC2BAB40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286000" y="2665090"/>
            <a:ext cx="2169712" cy="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21A829-544E-D2C0-DA49-21E5C5EDC4CF}"/>
              </a:ext>
            </a:extLst>
          </p:cNvPr>
          <p:cNvSpPr txBox="1"/>
          <p:nvPr/>
        </p:nvSpPr>
        <p:spPr>
          <a:xfrm>
            <a:off x="4252766" y="3059843"/>
            <a:ext cx="4259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Arguments passed to this function</a:t>
            </a:r>
          </a:p>
          <a:p>
            <a:r>
              <a:rPr lang="en-US" b="1" dirty="0">
                <a:solidFill>
                  <a:schemeClr val="accent4"/>
                </a:solidFill>
              </a:rPr>
              <a:t>Pixel’s x → real part of c</a:t>
            </a:r>
          </a:p>
          <a:p>
            <a:r>
              <a:rPr lang="en-US" b="1" dirty="0">
                <a:solidFill>
                  <a:schemeClr val="accent4"/>
                </a:solidFill>
              </a:rPr>
              <a:t>Pixel’s y → real part of c</a:t>
            </a:r>
          </a:p>
          <a:p>
            <a:r>
              <a:rPr lang="en-US" b="1" dirty="0">
                <a:solidFill>
                  <a:schemeClr val="accent4"/>
                </a:solidFill>
              </a:rPr>
              <a:t>Maximum iterations, stop condition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B929CB-537B-F501-104B-5A65AB826F75}"/>
              </a:ext>
            </a:extLst>
          </p:cNvPr>
          <p:cNvCxnSpPr>
            <a:cxnSpLocks/>
            <a:stCxn id="12" idx="1"/>
            <a:endCxn id="16" idx="1"/>
          </p:cNvCxnSpPr>
          <p:nvPr/>
        </p:nvCxnSpPr>
        <p:spPr>
          <a:xfrm flipH="1" flipV="1">
            <a:off x="2286000" y="3282025"/>
            <a:ext cx="1966766" cy="377983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3B42363-A100-A5F3-F62C-EA5CBFAD3070}"/>
              </a:ext>
            </a:extLst>
          </p:cNvPr>
          <p:cNvSpPr/>
          <p:nvPr/>
        </p:nvSpPr>
        <p:spPr>
          <a:xfrm>
            <a:off x="2060222" y="2895899"/>
            <a:ext cx="225778" cy="772251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1256C1-3DF9-B029-4E9D-BF36BB219224}"/>
              </a:ext>
            </a:extLst>
          </p:cNvPr>
          <p:cNvSpPr txBox="1"/>
          <p:nvPr/>
        </p:nvSpPr>
        <p:spPr>
          <a:xfrm>
            <a:off x="5564184" y="4354547"/>
            <a:ext cx="66266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Define some variables that you’ll use in the loop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4"/>
                </a:solidFill>
              </a:rPr>
              <a:t>Need 2 variables for the Re() part because it is used to find the </a:t>
            </a:r>
            <a:r>
              <a:rPr lang="en-US" sz="1400" b="1" dirty="0" err="1">
                <a:solidFill>
                  <a:schemeClr val="accent4"/>
                </a:solidFill>
              </a:rPr>
              <a:t>Im</a:t>
            </a:r>
            <a:r>
              <a:rPr lang="en-US" sz="1400" b="1" dirty="0">
                <a:solidFill>
                  <a:schemeClr val="accent4"/>
                </a:solidFill>
              </a:rPr>
              <a:t>() part (we don’t want to change it too soon)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961F61-C285-13C7-2344-FA9D46CAF2A0}"/>
              </a:ext>
            </a:extLst>
          </p:cNvPr>
          <p:cNvCxnSpPr>
            <a:cxnSpLocks/>
            <a:stCxn id="17" idx="1"/>
            <a:endCxn id="19" idx="1"/>
          </p:cNvCxnSpPr>
          <p:nvPr/>
        </p:nvCxnSpPr>
        <p:spPr>
          <a:xfrm flipH="1" flipV="1">
            <a:off x="3480686" y="4426689"/>
            <a:ext cx="2083498" cy="3279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2A815314-C6EE-6886-E90D-F6A043CA6CFC}"/>
              </a:ext>
            </a:extLst>
          </p:cNvPr>
          <p:cNvSpPr/>
          <p:nvPr/>
        </p:nvSpPr>
        <p:spPr>
          <a:xfrm>
            <a:off x="3254908" y="3941135"/>
            <a:ext cx="225778" cy="971107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440D91-34D8-1938-DF1C-F86EED9F19F7}"/>
              </a:ext>
            </a:extLst>
          </p:cNvPr>
          <p:cNvSpPr txBox="1"/>
          <p:nvPr/>
        </p:nvSpPr>
        <p:spPr>
          <a:xfrm>
            <a:off x="6516532" y="5375064"/>
            <a:ext cx="480739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iteratively</a:t>
            </a:r>
          </a:p>
          <a:p>
            <a:pPr marL="115888" indent="-115888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4"/>
                </a:solidFill>
              </a:rPr>
              <a:t>Splits z2 = z*z into Re() and </a:t>
            </a:r>
            <a:r>
              <a:rPr lang="en-US" sz="1400" b="1" dirty="0" err="1">
                <a:solidFill>
                  <a:schemeClr val="accent4"/>
                </a:solidFill>
              </a:rPr>
              <a:t>Im</a:t>
            </a:r>
            <a:r>
              <a:rPr lang="en-US" sz="1400" b="1" dirty="0">
                <a:solidFill>
                  <a:schemeClr val="accent4"/>
                </a:solidFill>
              </a:rPr>
              <a:t>() parts</a:t>
            </a:r>
          </a:p>
          <a:p>
            <a:pPr marL="628650" lvl="1" indent="-171450">
              <a:buFont typeface="Wingdings" pitchFamily="2" charset="2"/>
              <a:buChar char="§"/>
            </a:pPr>
            <a:r>
              <a:rPr lang="en-US" sz="1200" b="1" dirty="0">
                <a:solidFill>
                  <a:schemeClr val="accent4"/>
                </a:solidFill>
              </a:rPr>
              <a:t>(much faster than using </a:t>
            </a:r>
            <a:r>
              <a:rPr lang="en-US" sz="1200" b="1" dirty="0">
                <a:solidFill>
                  <a:schemeClr val="accent1"/>
                </a:solidFill>
              </a:rPr>
              <a:t>std::complex&lt;double&gt;</a:t>
            </a:r>
            <a:r>
              <a:rPr lang="en-US" sz="1200" b="1" dirty="0">
                <a:solidFill>
                  <a:schemeClr val="accent4"/>
                </a:solidFill>
              </a:rPr>
              <a:t>)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4"/>
                </a:solidFill>
              </a:rPr>
              <a:t>If pixel satisfies a</a:t>
            </a:r>
            <a:r>
              <a:rPr lang="en-US" sz="1400" b="1" baseline="30000" dirty="0">
                <a:solidFill>
                  <a:schemeClr val="accent4"/>
                </a:solidFill>
              </a:rPr>
              <a:t>2</a:t>
            </a:r>
            <a:r>
              <a:rPr lang="en-US" sz="1400" b="1" dirty="0">
                <a:solidFill>
                  <a:schemeClr val="accent4"/>
                </a:solidFill>
              </a:rPr>
              <a:t>+b</a:t>
            </a:r>
            <a:r>
              <a:rPr lang="en-US" sz="1400" b="1" baseline="30000" dirty="0">
                <a:solidFill>
                  <a:schemeClr val="accent4"/>
                </a:solidFill>
              </a:rPr>
              <a:t>2</a:t>
            </a:r>
            <a:r>
              <a:rPr lang="en-US" sz="1400" b="1" dirty="0">
                <a:solidFill>
                  <a:schemeClr val="accent4"/>
                </a:solidFill>
              </a:rPr>
              <a:t>≥2</a:t>
            </a:r>
            <a:r>
              <a:rPr lang="en-US" sz="1400" b="1" baseline="30000" dirty="0">
                <a:solidFill>
                  <a:schemeClr val="accent4"/>
                </a:solidFill>
              </a:rPr>
              <a:t>2</a:t>
            </a:r>
            <a:r>
              <a:rPr lang="en-US" sz="1400" b="1" dirty="0">
                <a:solidFill>
                  <a:schemeClr val="accent4"/>
                </a:solidFill>
              </a:rPr>
              <a:t>, output the number of iterations it took to get there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4"/>
                </a:solidFill>
              </a:rPr>
              <a:t>If not, output 0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F2C602-F7DB-5A50-D36E-3FC6B30B3D9B}"/>
              </a:ext>
            </a:extLst>
          </p:cNvPr>
          <p:cNvCxnSpPr>
            <a:cxnSpLocks/>
            <a:stCxn id="22" idx="1"/>
            <a:endCxn id="24" idx="1"/>
          </p:cNvCxnSpPr>
          <p:nvPr/>
        </p:nvCxnSpPr>
        <p:spPr>
          <a:xfrm flipH="1" flipV="1">
            <a:off x="5531168" y="5610643"/>
            <a:ext cx="985364" cy="47230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5825CE2-F5C7-E623-A549-13284BFF4401}"/>
              </a:ext>
            </a:extLst>
          </p:cNvPr>
          <p:cNvSpPr/>
          <p:nvPr/>
        </p:nvSpPr>
        <p:spPr>
          <a:xfrm>
            <a:off x="5305390" y="5125089"/>
            <a:ext cx="225778" cy="971107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2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7291" b="34387"/>
          <a:stretch/>
        </p:blipFill>
        <p:spPr>
          <a:xfrm rot="10800000">
            <a:off x="0" y="0"/>
            <a:ext cx="12192000" cy="609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3B8B6D-79B0-5766-D480-29083C764D48}"/>
              </a:ext>
            </a:extLst>
          </p:cNvPr>
          <p:cNvSpPr txBox="1"/>
          <p:nvPr/>
        </p:nvSpPr>
        <p:spPr>
          <a:xfrm>
            <a:off x="0" y="-3463277"/>
            <a:ext cx="18103033" cy="1634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F Mono Medium" panose="020B0009000002000000" pitchFamily="49" charset="0"/>
              </a:rPr>
              <a:t>//This file is really -*- C++ -*-.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// compile: g++ -o </a:t>
            </a:r>
            <a:r>
              <a:rPr lang="en-US" sz="1100" dirty="0" err="1">
                <a:latin typeface="SF Mono Medium" panose="020B0009000002000000" pitchFamily="49" charset="0"/>
              </a:rPr>
              <a:t>mand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mandel.cpp</a:t>
            </a:r>
            <a:r>
              <a:rPr lang="en-US" sz="1100" dirty="0">
                <a:latin typeface="SF Mono Medium" panose="020B0009000002000000" pitchFamily="49" charset="0"/>
              </a:rPr>
              <a:t> [ENTER]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// run: ./</a:t>
            </a:r>
            <a:r>
              <a:rPr lang="en-US" sz="1100" dirty="0" err="1">
                <a:latin typeface="SF Mono Medium" panose="020B0009000002000000" pitchFamily="49" charset="0"/>
              </a:rPr>
              <a:t>mand</a:t>
            </a:r>
            <a:r>
              <a:rPr lang="en-US" sz="1100" dirty="0">
                <a:latin typeface="SF Mono Medium" panose="020B0009000002000000" pitchFamily="49" charset="0"/>
              </a:rPr>
              <a:t> [ENTER]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// Import C++ Function Collections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#import &lt;</a:t>
            </a:r>
            <a:r>
              <a:rPr lang="en-US" sz="1100" dirty="0" err="1">
                <a:latin typeface="SF Mono Medium" panose="020B0009000002000000" pitchFamily="49" charset="0"/>
              </a:rPr>
              <a:t>fstream</a:t>
            </a:r>
            <a:r>
              <a:rPr lang="en-US" sz="1100" dirty="0">
                <a:latin typeface="SF Mono Medium" panose="020B0009000002000000" pitchFamily="49" charset="0"/>
              </a:rPr>
              <a:t>&gt; // file input/output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#import &lt;iostream&gt; // terminal input/output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// Utility Function: Mandelbrot per pixel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int </a:t>
            </a:r>
            <a:r>
              <a:rPr lang="en-US" sz="1100" dirty="0" err="1">
                <a:latin typeface="SF Mono Medium" panose="020B0009000002000000" pitchFamily="49" charset="0"/>
              </a:rPr>
              <a:t>is_in_mandelbrot_set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</a:t>
            </a:r>
            <a:r>
              <a:rPr lang="en-US" sz="1100" dirty="0" err="1">
                <a:latin typeface="SF Mono Medium" panose="020B0009000002000000" pitchFamily="49" charset="0"/>
              </a:rPr>
              <a:t>c_real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</a:t>
            </a:r>
            <a:r>
              <a:rPr lang="en-US" sz="1100" dirty="0" err="1">
                <a:latin typeface="SF Mono Medium" panose="020B0009000002000000" pitchFamily="49" charset="0"/>
              </a:rPr>
              <a:t>c_imag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int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condition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create a return value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n_iterations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create number for checking (z)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 = 0.; // container for new Re() part, needed because old Re() part used for calculation of </a:t>
            </a:r>
            <a:r>
              <a:rPr lang="en-US" sz="1100" dirty="0" err="1">
                <a:latin typeface="SF Mono Medium" panose="020B0009000002000000" pitchFamily="49" charset="0"/>
              </a:rPr>
              <a:t>Im</a:t>
            </a:r>
            <a:r>
              <a:rPr lang="en-US" sz="1100" dirty="0">
                <a:latin typeface="SF Mono Medium" panose="020B0009000002000000" pitchFamily="49" charset="0"/>
              </a:rPr>
              <a:t>(); matter of taste whether to calculate </a:t>
            </a:r>
            <a:r>
              <a:rPr lang="en-US" sz="1100" dirty="0" err="1">
                <a:latin typeface="SF Mono Medium" panose="020B0009000002000000" pitchFamily="49" charset="0"/>
              </a:rPr>
              <a:t>Im</a:t>
            </a:r>
            <a:r>
              <a:rPr lang="en-US" sz="1100" dirty="0">
                <a:latin typeface="SF Mono Medium" panose="020B0009000002000000" pitchFamily="49" charset="0"/>
              </a:rPr>
              <a:t>() or Re() first, but temporary container needed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for(int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=0;i&lt;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;++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z_real-z_imag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+ </a:t>
            </a:r>
            <a:r>
              <a:rPr lang="en-US" sz="1100" dirty="0" err="1">
                <a:latin typeface="SF Mono Medium" panose="020B0009000002000000" pitchFamily="49" charset="0"/>
              </a:rPr>
              <a:t>c_real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= 2*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+ </a:t>
            </a:r>
            <a:r>
              <a:rPr lang="en-US" sz="1100" dirty="0" err="1">
                <a:latin typeface="SF Mono Medium" panose="020B0009000002000000" pitchFamily="49" charset="0"/>
              </a:rPr>
              <a:t>c_imag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if(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z_real+z_imag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&gt;=condition*condition)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return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; // number of iterations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} // closes if(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z_real+z_imag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&lt;=condition*condition)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}  // closes for(int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=0;i&lt;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;++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return 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} // closes function definition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int main()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initialize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 = 0.5;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 = 0.001;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 = 1.5;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 = 1000;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condition = 2.;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r>
              <a:rPr lang="en-US" sz="1100" dirty="0">
                <a:latin typeface="SF Mono Medium" panose="020B0009000002000000" pitchFamily="49" charset="0"/>
              </a:rPr>
              <a:t> = 255;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color_red_multiplier</a:t>
            </a:r>
            <a:r>
              <a:rPr lang="en-US" sz="1100" dirty="0">
                <a:latin typeface="SF Mono Medium" panose="020B0009000002000000" pitchFamily="49" charset="0"/>
              </a:rPr>
              <a:t> = 1;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color_green_multiplier</a:t>
            </a:r>
            <a:r>
              <a:rPr lang="en-US" sz="1100" dirty="0">
                <a:latin typeface="SF Mono Medium" panose="020B0009000002000000" pitchFamily="49" charset="0"/>
              </a:rPr>
              <a:t> = 10;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color_blue_multiplier</a:t>
            </a:r>
            <a:r>
              <a:rPr lang="en-US" sz="1100" dirty="0">
                <a:latin typeface="SF Mono Medium" panose="020B0009000002000000" pitchFamily="49" charset="0"/>
              </a:rPr>
              <a:t> = 100;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open output file (PPM) &amp; write header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std::</a:t>
            </a:r>
            <a:r>
              <a:rPr lang="en-US" sz="1100" dirty="0" err="1">
                <a:latin typeface="SF Mono Medium" panose="020B0009000002000000" pitchFamily="49" charset="0"/>
              </a:rPr>
              <a:t>ofstream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("</a:t>
            </a:r>
            <a:r>
              <a:rPr lang="en-US" sz="1100" dirty="0" err="1">
                <a:latin typeface="SF Mono Medium" panose="020B0009000002000000" pitchFamily="49" charset="0"/>
              </a:rPr>
              <a:t>mandelcpp.ppm</a:t>
            </a:r>
            <a:r>
              <a:rPr lang="en-US" sz="1100" dirty="0">
                <a:latin typeface="SF Mono Medium" panose="020B0009000002000000" pitchFamily="49" charset="0"/>
              </a:rPr>
              <a:t>");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if(!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) {std::</a:t>
            </a:r>
            <a:r>
              <a:rPr lang="en-US" sz="1100" dirty="0" err="1">
                <a:latin typeface="SF Mono Medium" panose="020B0009000002000000" pitchFamily="49" charset="0"/>
              </a:rPr>
              <a:t>cerr</a:t>
            </a:r>
            <a:r>
              <a:rPr lang="en-US" sz="1100" dirty="0">
                <a:latin typeface="SF Mono Medium" panose="020B0009000002000000" pitchFamily="49" charset="0"/>
              </a:rPr>
              <a:t> &lt;&lt; "image output file not open" &lt;&lt; std::</a:t>
            </a:r>
            <a:r>
              <a:rPr lang="en-US" sz="1100" dirty="0" err="1">
                <a:latin typeface="SF Mono Medium" panose="020B0009000002000000" pitchFamily="49" charset="0"/>
              </a:rPr>
              <a:t>endl</a:t>
            </a:r>
            <a:r>
              <a:rPr lang="en-US" sz="1100" dirty="0">
                <a:latin typeface="SF Mono Medium" panose="020B0009000002000000" pitchFamily="49" charset="0"/>
              </a:rPr>
              <a:t>; return 1;}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"P3" &lt;&lt; "\n"; // 3D color (RBG: [0,depth-1])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(abs(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)+abs(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))/x_step+1 &lt;&lt; " " // </a:t>
            </a:r>
            <a:r>
              <a:rPr lang="en-US" sz="1100" dirty="0" err="1">
                <a:latin typeface="SF Mono Medium" panose="020B0009000002000000" pitchFamily="49" charset="0"/>
              </a:rPr>
              <a:t>x_height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&lt;&lt; (abs(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)+abs(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))/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 &lt;&lt; " " &lt;&lt; "\n"; // </a:t>
            </a:r>
            <a:r>
              <a:rPr lang="en-US" sz="1100" dirty="0" err="1">
                <a:latin typeface="SF Mono Medium" panose="020B0009000002000000" pitchFamily="49" charset="0"/>
              </a:rPr>
              <a:t>y_height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r>
              <a:rPr lang="en-US" sz="1100" dirty="0">
                <a:latin typeface="SF Mono Medium" panose="020B0009000002000000" pitchFamily="49" charset="0"/>
              </a:rPr>
              <a:t> &lt;&lt; "\n"; // color depth (zeroed)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open data file (.</a:t>
            </a:r>
            <a:r>
              <a:rPr lang="en-US" sz="1100" dirty="0" err="1">
                <a:latin typeface="SF Mono Medium" panose="020B0009000002000000" pitchFamily="49" charset="0"/>
              </a:rPr>
              <a:t>dat</a:t>
            </a:r>
            <a:r>
              <a:rPr lang="en-US" sz="1100" dirty="0">
                <a:latin typeface="SF Mono Medium" panose="020B0009000002000000" pitchFamily="49" charset="0"/>
              </a:rPr>
              <a:t>) &amp; write ROOT </a:t>
            </a:r>
            <a:r>
              <a:rPr lang="en-US" sz="1100" dirty="0" err="1">
                <a:latin typeface="SF Mono Medium" panose="020B0009000002000000" pitchFamily="49" charset="0"/>
              </a:rPr>
              <a:t>TTree</a:t>
            </a:r>
            <a:r>
              <a:rPr lang="en-US" sz="1100" dirty="0">
                <a:latin typeface="SF Mono Medium" panose="020B0009000002000000" pitchFamily="49" charset="0"/>
              </a:rPr>
              <a:t> header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std::</a:t>
            </a:r>
            <a:r>
              <a:rPr lang="en-US" sz="1100" dirty="0" err="1">
                <a:latin typeface="SF Mono Medium" panose="020B0009000002000000" pitchFamily="49" charset="0"/>
              </a:rPr>
              <a:t>ofstream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dout</a:t>
            </a:r>
            <a:r>
              <a:rPr lang="en-US" sz="1100" dirty="0">
                <a:latin typeface="SF Mono Medium" panose="020B0009000002000000" pitchFamily="49" charset="0"/>
              </a:rPr>
              <a:t>("</a:t>
            </a:r>
            <a:r>
              <a:rPr lang="en-US" sz="1100" dirty="0" err="1">
                <a:latin typeface="SF Mono Medium" panose="020B0009000002000000" pitchFamily="49" charset="0"/>
              </a:rPr>
              <a:t>mandelcpp.dat</a:t>
            </a:r>
            <a:r>
              <a:rPr lang="en-US" sz="11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if(!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) {std::</a:t>
            </a:r>
            <a:r>
              <a:rPr lang="en-US" sz="1100" dirty="0" err="1">
                <a:latin typeface="SF Mono Medium" panose="020B0009000002000000" pitchFamily="49" charset="0"/>
              </a:rPr>
              <a:t>cerr</a:t>
            </a:r>
            <a:r>
              <a:rPr lang="en-US" sz="1100" dirty="0">
                <a:latin typeface="SF Mono Medium" panose="020B0009000002000000" pitchFamily="49" charset="0"/>
              </a:rPr>
              <a:t> &lt;&lt; "data output file not open" &lt;&lt; std::</a:t>
            </a:r>
            <a:r>
              <a:rPr lang="en-US" sz="1100" dirty="0" err="1">
                <a:latin typeface="SF Mono Medium" panose="020B0009000002000000" pitchFamily="49" charset="0"/>
              </a:rPr>
              <a:t>endl</a:t>
            </a:r>
            <a:r>
              <a:rPr lang="en-US" sz="1100" dirty="0">
                <a:latin typeface="SF Mono Medium" panose="020B0009000002000000" pitchFamily="49" charset="0"/>
              </a:rPr>
              <a:t>; return 2;}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 &lt;&lt; "x/</a:t>
            </a:r>
            <a:r>
              <a:rPr lang="en-US" sz="1100" dirty="0" err="1">
                <a:latin typeface="SF Mono Medium" panose="020B0009000002000000" pitchFamily="49" charset="0"/>
              </a:rPr>
              <a:t>D:y</a:t>
            </a:r>
            <a:r>
              <a:rPr lang="en-US" sz="1100" dirty="0">
                <a:latin typeface="SF Mono Medium" panose="020B0009000002000000" pitchFamily="49" charset="0"/>
              </a:rPr>
              <a:t>/</a:t>
            </a:r>
            <a:r>
              <a:rPr lang="en-US" sz="1100" dirty="0" err="1">
                <a:latin typeface="SF Mono Medium" panose="020B0009000002000000" pitchFamily="49" charset="0"/>
              </a:rPr>
              <a:t>D:iter</a:t>
            </a:r>
            <a:r>
              <a:rPr lang="en-US" sz="1100" dirty="0">
                <a:latin typeface="SF Mono Medium" panose="020B0009000002000000" pitchFamily="49" charset="0"/>
              </a:rPr>
              <a:t>/D" &lt;&lt; "\n"; // header: lets ROOT know to look for 3 values, all double-precision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Loop over each pixel and calculate the Mandelbrot algorithm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int 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= 0; // pointer to hold our result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for (double j = 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; j &lt; 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; j+=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){ // loop over rows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for (double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 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+=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) { // loop over columns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is_in_mandelbrot_set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(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, j,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condition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);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// Write out each pixel's Red-Green-Blue color sextet, modulo color depth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// different color-type multipliers yield prettier images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color_red_multiplier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color_green_multiplier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color_blue_multiplier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"\n";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// Write out X, Y, </a:t>
            </a:r>
            <a:r>
              <a:rPr lang="en-US" sz="1100" dirty="0" err="1">
                <a:latin typeface="SF Mono Medium" panose="020B0009000002000000" pitchFamily="49" charset="0"/>
              </a:rPr>
              <a:t>N_Iter</a:t>
            </a:r>
            <a:r>
              <a:rPr lang="en-US" sz="1100" dirty="0">
                <a:latin typeface="SF Mono Medium" panose="020B0009000002000000" pitchFamily="49" charset="0"/>
              </a:rPr>
              <a:t> to data file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&lt;&lt; " " &lt;&lt; j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&lt;&lt; "\n";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  } // closes for 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= 0;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 </a:t>
            </a:r>
            <a:r>
              <a:rPr lang="en-US" sz="1100" dirty="0" err="1">
                <a:latin typeface="SF Mono Medium" panose="020B0009000002000000" pitchFamily="49" charset="0"/>
              </a:rPr>
              <a:t>image_width</a:t>
            </a:r>
            <a:r>
              <a:rPr lang="en-US" sz="1100" dirty="0">
                <a:latin typeface="SF Mono Medium" panose="020B0009000002000000" pitchFamily="49" charset="0"/>
              </a:rPr>
              <a:t>; 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 // loop over columns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} // closes for (int j = 0; j &lt; </a:t>
            </a:r>
            <a:r>
              <a:rPr lang="en-US" sz="1100" dirty="0" err="1">
                <a:latin typeface="SF Mono Medium" panose="020B0009000002000000" pitchFamily="49" charset="0"/>
              </a:rPr>
              <a:t>image_height</a:t>
            </a:r>
            <a:r>
              <a:rPr lang="en-US" sz="1100" dirty="0">
                <a:latin typeface="SF Mono Medium" panose="020B0009000002000000" pitchFamily="49" charset="0"/>
              </a:rPr>
              <a:t>; ++j){ // loop over rows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file_out.close</a:t>
            </a:r>
            <a:r>
              <a:rPr lang="en-US" sz="11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data_out.close</a:t>
            </a:r>
            <a:r>
              <a:rPr lang="en-US" sz="11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return 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}</a:t>
            </a:r>
            <a:endParaRPr lang="en-US" sz="1100" dirty="0">
              <a:latin typeface="SF Mono Medium" panose="020B0009000002000000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C++: Generate the Mandelbrot Set, Make an Image, and store 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1946A-5BC7-CA5D-BAA8-4C48058E455B}"/>
              </a:ext>
            </a:extLst>
          </p:cNvPr>
          <p:cNvSpPr txBox="1"/>
          <p:nvPr/>
        </p:nvSpPr>
        <p:spPr>
          <a:xfrm>
            <a:off x="4455712" y="2361778"/>
            <a:ext cx="77362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 function begins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Establish all our constants, files, and then call the Mandelbrot 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FA7AA1-7840-70BE-C687-B46A7D8A4F7C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1032933" y="2489200"/>
            <a:ext cx="3422779" cy="18035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FAF1E6-F7C8-C7C2-E524-3EEB1587B02B}"/>
              </a:ext>
            </a:extLst>
          </p:cNvPr>
          <p:cNvSpPr txBox="1"/>
          <p:nvPr/>
        </p:nvSpPr>
        <p:spPr>
          <a:xfrm>
            <a:off x="4455712" y="2912302"/>
            <a:ext cx="59550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Constants for our interval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min/max  x, y, &amp; step size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interval is for the math (it’s not the pixels of the image)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8FE058-03D2-9824-2926-94C643A99001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flipH="1">
            <a:off x="3285067" y="3343189"/>
            <a:ext cx="1170645" cy="12124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DC4A934-AA76-CEEB-E7B6-EF1A1B97FAF6}"/>
              </a:ext>
            </a:extLst>
          </p:cNvPr>
          <p:cNvSpPr/>
          <p:nvPr/>
        </p:nvSpPr>
        <p:spPr>
          <a:xfrm>
            <a:off x="3059289" y="2912302"/>
            <a:ext cx="225778" cy="1104258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49C89-E4C8-9C52-BEAC-91332D277AF0}"/>
              </a:ext>
            </a:extLst>
          </p:cNvPr>
          <p:cNvSpPr txBox="1"/>
          <p:nvPr/>
        </p:nvSpPr>
        <p:spPr>
          <a:xfrm>
            <a:off x="4455712" y="3713868"/>
            <a:ext cx="32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Constants for the algorithm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9D1590-5692-5EE9-5C29-D1E8AE88DBF7}"/>
              </a:ext>
            </a:extLst>
          </p:cNvPr>
          <p:cNvCxnSpPr>
            <a:cxnSpLocks/>
            <a:stCxn id="13" idx="1"/>
            <a:endCxn id="15" idx="1"/>
          </p:cNvCxnSpPr>
          <p:nvPr/>
        </p:nvCxnSpPr>
        <p:spPr>
          <a:xfrm flipH="1">
            <a:off x="3442546" y="3898534"/>
            <a:ext cx="1013166" cy="44616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7503BA0-B050-7A04-57AD-6CDDB47B7EE1}"/>
              </a:ext>
            </a:extLst>
          </p:cNvPr>
          <p:cNvSpPr/>
          <p:nvPr/>
        </p:nvSpPr>
        <p:spPr>
          <a:xfrm>
            <a:off x="3216768" y="4160822"/>
            <a:ext cx="225778" cy="367752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784D2F-2C1F-2813-14BC-3BAEC0874B2B}"/>
              </a:ext>
            </a:extLst>
          </p:cNvPr>
          <p:cNvSpPr txBox="1"/>
          <p:nvPr/>
        </p:nvSpPr>
        <p:spPr>
          <a:xfrm>
            <a:off x="4455712" y="4041696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Constants for the pallet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8761ED-41F2-7A17-CD68-DC9B702120DC}"/>
              </a:ext>
            </a:extLst>
          </p:cNvPr>
          <p:cNvCxnSpPr>
            <a:cxnSpLocks/>
            <a:stCxn id="17" idx="1"/>
            <a:endCxn id="19" idx="1"/>
          </p:cNvCxnSpPr>
          <p:nvPr/>
        </p:nvCxnSpPr>
        <p:spPr>
          <a:xfrm flipH="1">
            <a:off x="3949129" y="4226362"/>
            <a:ext cx="506583" cy="72518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033F9C5-8C6D-88E8-61D5-5CD4F3F9B6B4}"/>
              </a:ext>
            </a:extLst>
          </p:cNvPr>
          <p:cNvSpPr/>
          <p:nvPr/>
        </p:nvSpPr>
        <p:spPr>
          <a:xfrm>
            <a:off x="3723351" y="4594925"/>
            <a:ext cx="225778" cy="713244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72FB6C-F070-6AF6-C941-A6B04FBC85FE}"/>
              </a:ext>
            </a:extLst>
          </p:cNvPr>
          <p:cNvSpPr txBox="1"/>
          <p:nvPr/>
        </p:nvSpPr>
        <p:spPr>
          <a:xfrm>
            <a:off x="6106231" y="4536665"/>
            <a:ext cx="3664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File: </a:t>
            </a:r>
            <a:r>
              <a:rPr lang="en-US" sz="2000" b="1" dirty="0">
                <a:solidFill>
                  <a:schemeClr val="accent4"/>
                </a:solidFill>
              </a:rPr>
              <a:t>.ppm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4"/>
                </a:solidFill>
              </a:rPr>
              <a:t>Text file, one trio per pixel: “R G B”</a:t>
            </a:r>
            <a:br>
              <a:rPr lang="en-US" sz="1400" b="1" dirty="0">
                <a:solidFill>
                  <a:schemeClr val="accent4"/>
                </a:solidFill>
              </a:rPr>
            </a:br>
            <a:r>
              <a:rPr lang="en-US" sz="1400" b="1" dirty="0">
                <a:solidFill>
                  <a:schemeClr val="accent4"/>
                </a:solidFill>
              </a:rPr>
              <a:t>[</a:t>
            </a:r>
            <a:r>
              <a:rPr lang="en-US" sz="1400" b="1" dirty="0" err="1">
                <a:solidFill>
                  <a:schemeClr val="accent4"/>
                </a:solidFill>
              </a:rPr>
              <a:t>exs</a:t>
            </a:r>
            <a:r>
              <a:rPr lang="en-US" sz="1400" b="1" dirty="0">
                <a:solidFill>
                  <a:schemeClr val="accent4"/>
                </a:solidFill>
              </a:rPr>
              <a:t>: (0,0) “0 0 0”, (43,3) “1 11 121”]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200" b="1" dirty="0">
                <a:solidFill>
                  <a:schemeClr val="accent4"/>
                </a:solidFill>
              </a:rPr>
              <a:t>Pro: simple (color type, image size, list)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200" b="1" dirty="0">
                <a:solidFill>
                  <a:schemeClr val="accent4"/>
                </a:solidFill>
              </a:rPr>
              <a:t>Con: uncompressed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5167A2-AC8E-16CB-A46D-77DBBCA1DF31}"/>
              </a:ext>
            </a:extLst>
          </p:cNvPr>
          <p:cNvCxnSpPr>
            <a:cxnSpLocks/>
            <a:stCxn id="23" idx="1"/>
            <a:endCxn id="25" idx="1"/>
          </p:cNvCxnSpPr>
          <p:nvPr/>
        </p:nvCxnSpPr>
        <p:spPr>
          <a:xfrm flipH="1">
            <a:off x="4082073" y="5136830"/>
            <a:ext cx="2024158" cy="54974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9C22747A-EB33-6648-97A8-7093CF393220}"/>
              </a:ext>
            </a:extLst>
          </p:cNvPr>
          <p:cNvSpPr/>
          <p:nvPr/>
        </p:nvSpPr>
        <p:spPr>
          <a:xfrm>
            <a:off x="3856295" y="5486399"/>
            <a:ext cx="225778" cy="400351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E745E7-545A-4D53-65DF-7973A223754B}"/>
              </a:ext>
            </a:extLst>
          </p:cNvPr>
          <p:cNvSpPr txBox="1"/>
          <p:nvPr/>
        </p:nvSpPr>
        <p:spPr>
          <a:xfrm>
            <a:off x="9753116" y="4157009"/>
            <a:ext cx="2267865" cy="1938992"/>
          </a:xfrm>
          <a:custGeom>
            <a:avLst/>
            <a:gdLst>
              <a:gd name="connsiteX0" fmla="*/ 0 w 2267865"/>
              <a:gd name="connsiteY0" fmla="*/ 0 h 1938992"/>
              <a:gd name="connsiteX1" fmla="*/ 544288 w 2267865"/>
              <a:gd name="connsiteY1" fmla="*/ 0 h 1938992"/>
              <a:gd name="connsiteX2" fmla="*/ 1043218 w 2267865"/>
              <a:gd name="connsiteY2" fmla="*/ 0 h 1938992"/>
              <a:gd name="connsiteX3" fmla="*/ 1655541 w 2267865"/>
              <a:gd name="connsiteY3" fmla="*/ 0 h 1938992"/>
              <a:gd name="connsiteX4" fmla="*/ 2267865 w 2267865"/>
              <a:gd name="connsiteY4" fmla="*/ 0 h 1938992"/>
              <a:gd name="connsiteX5" fmla="*/ 2267865 w 2267865"/>
              <a:gd name="connsiteY5" fmla="*/ 465358 h 1938992"/>
              <a:gd name="connsiteX6" fmla="*/ 2267865 w 2267865"/>
              <a:gd name="connsiteY6" fmla="*/ 911326 h 1938992"/>
              <a:gd name="connsiteX7" fmla="*/ 2267865 w 2267865"/>
              <a:gd name="connsiteY7" fmla="*/ 1396074 h 1938992"/>
              <a:gd name="connsiteX8" fmla="*/ 2267865 w 2267865"/>
              <a:gd name="connsiteY8" fmla="*/ 1938992 h 1938992"/>
              <a:gd name="connsiteX9" fmla="*/ 1746256 w 2267865"/>
              <a:gd name="connsiteY9" fmla="*/ 1938992 h 1938992"/>
              <a:gd name="connsiteX10" fmla="*/ 1179290 w 2267865"/>
              <a:gd name="connsiteY10" fmla="*/ 1938992 h 1938992"/>
              <a:gd name="connsiteX11" fmla="*/ 612324 w 2267865"/>
              <a:gd name="connsiteY11" fmla="*/ 1938992 h 1938992"/>
              <a:gd name="connsiteX12" fmla="*/ 0 w 2267865"/>
              <a:gd name="connsiteY12" fmla="*/ 1938992 h 1938992"/>
              <a:gd name="connsiteX13" fmla="*/ 0 w 2267865"/>
              <a:gd name="connsiteY13" fmla="*/ 1415464 h 1938992"/>
              <a:gd name="connsiteX14" fmla="*/ 0 w 2267865"/>
              <a:gd name="connsiteY14" fmla="*/ 891936 h 1938992"/>
              <a:gd name="connsiteX15" fmla="*/ 0 w 2267865"/>
              <a:gd name="connsiteY15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67865" h="1938992" extrusionOk="0">
                <a:moveTo>
                  <a:pt x="0" y="0"/>
                </a:moveTo>
                <a:cubicBezTo>
                  <a:pt x="178479" y="-48395"/>
                  <a:pt x="276735" y="14708"/>
                  <a:pt x="544288" y="0"/>
                </a:cubicBezTo>
                <a:cubicBezTo>
                  <a:pt x="811841" y="-14708"/>
                  <a:pt x="900176" y="17328"/>
                  <a:pt x="1043218" y="0"/>
                </a:cubicBezTo>
                <a:cubicBezTo>
                  <a:pt x="1186260" y="-17328"/>
                  <a:pt x="1493877" y="21273"/>
                  <a:pt x="1655541" y="0"/>
                </a:cubicBezTo>
                <a:cubicBezTo>
                  <a:pt x="1817205" y="-21273"/>
                  <a:pt x="2043271" y="35375"/>
                  <a:pt x="2267865" y="0"/>
                </a:cubicBezTo>
                <a:cubicBezTo>
                  <a:pt x="2301911" y="95537"/>
                  <a:pt x="2245189" y="368772"/>
                  <a:pt x="2267865" y="465358"/>
                </a:cubicBezTo>
                <a:cubicBezTo>
                  <a:pt x="2290541" y="561944"/>
                  <a:pt x="2241391" y="764590"/>
                  <a:pt x="2267865" y="911326"/>
                </a:cubicBezTo>
                <a:cubicBezTo>
                  <a:pt x="2294339" y="1058062"/>
                  <a:pt x="2213852" y="1241080"/>
                  <a:pt x="2267865" y="1396074"/>
                </a:cubicBezTo>
                <a:cubicBezTo>
                  <a:pt x="2321878" y="1551068"/>
                  <a:pt x="2234351" y="1799460"/>
                  <a:pt x="2267865" y="1938992"/>
                </a:cubicBezTo>
                <a:cubicBezTo>
                  <a:pt x="2082688" y="1998360"/>
                  <a:pt x="1890010" y="1883152"/>
                  <a:pt x="1746256" y="1938992"/>
                </a:cubicBezTo>
                <a:cubicBezTo>
                  <a:pt x="1602502" y="1994832"/>
                  <a:pt x="1340698" y="1907423"/>
                  <a:pt x="1179290" y="1938992"/>
                </a:cubicBezTo>
                <a:cubicBezTo>
                  <a:pt x="1017882" y="1970561"/>
                  <a:pt x="895764" y="1925320"/>
                  <a:pt x="612324" y="1938992"/>
                </a:cubicBezTo>
                <a:cubicBezTo>
                  <a:pt x="328884" y="1952664"/>
                  <a:pt x="271357" y="1878605"/>
                  <a:pt x="0" y="1938992"/>
                </a:cubicBezTo>
                <a:cubicBezTo>
                  <a:pt x="-11303" y="1824096"/>
                  <a:pt x="56229" y="1654725"/>
                  <a:pt x="0" y="1415464"/>
                </a:cubicBezTo>
                <a:cubicBezTo>
                  <a:pt x="-56229" y="1176203"/>
                  <a:pt x="45577" y="1031475"/>
                  <a:pt x="0" y="891936"/>
                </a:cubicBezTo>
                <a:cubicBezTo>
                  <a:pt x="-45577" y="752397"/>
                  <a:pt x="76403" y="39796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1200" b="1" u="sng" dirty="0"/>
              <a:t>What a .ppm file looks like:</a:t>
            </a:r>
          </a:p>
          <a:p>
            <a:r>
              <a:rPr lang="en-US" b="1" dirty="0"/>
              <a:t>P3</a:t>
            </a:r>
          </a:p>
          <a:p>
            <a:r>
              <a:rPr lang="en-US" b="1" dirty="0"/>
              <a:t>3001 3000 </a:t>
            </a:r>
          </a:p>
          <a:p>
            <a:r>
              <a:rPr lang="en-US" b="1" dirty="0"/>
              <a:t>255</a:t>
            </a:r>
          </a:p>
          <a:p>
            <a:r>
              <a:rPr lang="en-US" b="1" dirty="0"/>
              <a:t>0 0 0</a:t>
            </a:r>
          </a:p>
          <a:p>
            <a:r>
              <a:rPr lang="en-US" b="1" dirty="0"/>
              <a:t>0 0 0</a:t>
            </a:r>
          </a:p>
          <a:p>
            <a:r>
              <a:rPr lang="en-US" b="1" dirty="0"/>
              <a:t>0 0 0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EC00C7-0864-7A71-0C00-5D1C7AE21283}"/>
              </a:ext>
            </a:extLst>
          </p:cNvPr>
          <p:cNvSpPr txBox="1"/>
          <p:nvPr/>
        </p:nvSpPr>
        <p:spPr>
          <a:xfrm>
            <a:off x="10884681" y="4436638"/>
            <a:ext cx="12218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3 color channels (R, G, B)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8076F3-6070-144F-3463-0031E5D1DD3B}"/>
              </a:ext>
            </a:extLst>
          </p:cNvPr>
          <p:cNvSpPr txBox="1"/>
          <p:nvPr/>
        </p:nvSpPr>
        <p:spPr>
          <a:xfrm>
            <a:off x="10884680" y="4708573"/>
            <a:ext cx="11737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Image size (x pix, y pix)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F87B8F-5C6F-62EE-1144-01CF2B22C09C}"/>
              </a:ext>
            </a:extLst>
          </p:cNvPr>
          <p:cNvSpPr txBox="1"/>
          <p:nvPr/>
        </p:nvSpPr>
        <p:spPr>
          <a:xfrm>
            <a:off x="10911468" y="4922602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Number of colors</a:t>
            </a:r>
            <a:br>
              <a:rPr lang="en-US" sz="700" dirty="0"/>
            </a:br>
            <a:r>
              <a:rPr lang="en-US" sz="700" dirty="0"/>
              <a:t>(count from 0)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CF26E7-5BB6-48E1-2E43-16B2B7E94938}"/>
              </a:ext>
            </a:extLst>
          </p:cNvPr>
          <p:cNvSpPr txBox="1"/>
          <p:nvPr/>
        </p:nvSpPr>
        <p:spPr>
          <a:xfrm>
            <a:off x="10884680" y="5460192"/>
            <a:ext cx="10214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Color trios per pixel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0F2E3AB-B132-A1E2-C6A5-39217542346F}"/>
              </a:ext>
            </a:extLst>
          </p:cNvPr>
          <p:cNvSpPr/>
          <p:nvPr/>
        </p:nvSpPr>
        <p:spPr>
          <a:xfrm>
            <a:off x="7405212" y="5916474"/>
            <a:ext cx="225778" cy="916064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Bent Arrow 33">
            <a:extLst>
              <a:ext uri="{FF2B5EF4-FFF2-40B4-BE49-F238E27FC236}">
                <a16:creationId xmlns:a16="http://schemas.microsoft.com/office/drawing/2014/main" id="{FA3EE2B7-DE72-AFA7-B7D2-6537F52A8DC7}"/>
              </a:ext>
            </a:extLst>
          </p:cNvPr>
          <p:cNvSpPr/>
          <p:nvPr/>
        </p:nvSpPr>
        <p:spPr>
          <a:xfrm rot="10800000">
            <a:off x="7685376" y="5652896"/>
            <a:ext cx="770021" cy="821933"/>
          </a:xfrm>
          <a:prstGeom prst="bentArrow">
            <a:avLst>
              <a:gd name="adj1" fmla="val 8953"/>
              <a:gd name="adj2" fmla="val 12483"/>
              <a:gd name="adj3" fmla="val 25000"/>
              <a:gd name="adj4" fmla="val 43750"/>
            </a:avLst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AB5C7A-7D32-0D22-300C-C9BF160B6B7E}"/>
              </a:ext>
            </a:extLst>
          </p:cNvPr>
          <p:cNvSpPr txBox="1"/>
          <p:nvPr/>
        </p:nvSpPr>
        <p:spPr>
          <a:xfrm>
            <a:off x="7521264" y="6428304"/>
            <a:ext cx="226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Create a file stream, and write the header to the file</a:t>
            </a:r>
          </a:p>
        </p:txBody>
      </p:sp>
    </p:spTree>
    <p:extLst>
      <p:ext uri="{BB962C8B-B14F-4D97-AF65-F5344CB8AC3E}">
        <p14:creationId xmlns:p14="http://schemas.microsoft.com/office/powerpoint/2010/main" val="1949777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7291" b="34387"/>
          <a:stretch/>
        </p:blipFill>
        <p:spPr>
          <a:xfrm rot="10800000">
            <a:off x="0" y="0"/>
            <a:ext cx="12192000" cy="609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3B8B6D-79B0-5766-D480-29083C764D48}"/>
              </a:ext>
            </a:extLst>
          </p:cNvPr>
          <p:cNvSpPr txBox="1"/>
          <p:nvPr/>
        </p:nvSpPr>
        <p:spPr>
          <a:xfrm>
            <a:off x="0" y="-4396229"/>
            <a:ext cx="18103033" cy="1634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F Mono Medium" panose="020B0009000002000000" pitchFamily="49" charset="0"/>
              </a:rPr>
              <a:t>//This file is really -*- C++ -*-.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// compile: g++ -o </a:t>
            </a:r>
            <a:r>
              <a:rPr lang="en-US" sz="1100" dirty="0" err="1">
                <a:latin typeface="SF Mono Medium" panose="020B0009000002000000" pitchFamily="49" charset="0"/>
              </a:rPr>
              <a:t>mand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mandel.cpp</a:t>
            </a:r>
            <a:r>
              <a:rPr lang="en-US" sz="1100" dirty="0">
                <a:latin typeface="SF Mono Medium" panose="020B0009000002000000" pitchFamily="49" charset="0"/>
              </a:rPr>
              <a:t> [ENTER]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// run: ./</a:t>
            </a:r>
            <a:r>
              <a:rPr lang="en-US" sz="1100" dirty="0" err="1">
                <a:latin typeface="SF Mono Medium" panose="020B0009000002000000" pitchFamily="49" charset="0"/>
              </a:rPr>
              <a:t>mand</a:t>
            </a:r>
            <a:r>
              <a:rPr lang="en-US" sz="1100" dirty="0">
                <a:latin typeface="SF Mono Medium" panose="020B0009000002000000" pitchFamily="49" charset="0"/>
              </a:rPr>
              <a:t> [ENTER]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// Import C++ Function Collections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#import &lt;</a:t>
            </a:r>
            <a:r>
              <a:rPr lang="en-US" sz="1100" dirty="0" err="1">
                <a:latin typeface="SF Mono Medium" panose="020B0009000002000000" pitchFamily="49" charset="0"/>
              </a:rPr>
              <a:t>fstream</a:t>
            </a:r>
            <a:r>
              <a:rPr lang="en-US" sz="1100" dirty="0">
                <a:latin typeface="SF Mono Medium" panose="020B0009000002000000" pitchFamily="49" charset="0"/>
              </a:rPr>
              <a:t>&gt; // file input/output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#import &lt;iostream&gt; // terminal input/output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// Utility Function: Mandelbrot per pixel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int </a:t>
            </a:r>
            <a:r>
              <a:rPr lang="en-US" sz="1100" dirty="0" err="1">
                <a:latin typeface="SF Mono Medium" panose="020B0009000002000000" pitchFamily="49" charset="0"/>
              </a:rPr>
              <a:t>is_in_mandelbrot_set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</a:t>
            </a:r>
            <a:r>
              <a:rPr lang="en-US" sz="1100" dirty="0" err="1">
                <a:latin typeface="SF Mono Medium" panose="020B0009000002000000" pitchFamily="49" charset="0"/>
              </a:rPr>
              <a:t>c_real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</a:t>
            </a:r>
            <a:r>
              <a:rPr lang="en-US" sz="1100" dirty="0" err="1">
                <a:latin typeface="SF Mono Medium" panose="020B0009000002000000" pitchFamily="49" charset="0"/>
              </a:rPr>
              <a:t>c_imag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int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condition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create a return value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n_iterations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create number for checking (z)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 = 0.; // container for new Re() part, needed because old Re() part used for calculation of </a:t>
            </a:r>
            <a:r>
              <a:rPr lang="en-US" sz="1100" dirty="0" err="1">
                <a:latin typeface="SF Mono Medium" panose="020B0009000002000000" pitchFamily="49" charset="0"/>
              </a:rPr>
              <a:t>Im</a:t>
            </a:r>
            <a:r>
              <a:rPr lang="en-US" sz="1100" dirty="0">
                <a:latin typeface="SF Mono Medium" panose="020B0009000002000000" pitchFamily="49" charset="0"/>
              </a:rPr>
              <a:t>(); matter of taste whether to calculate </a:t>
            </a:r>
            <a:r>
              <a:rPr lang="en-US" sz="1100" dirty="0" err="1">
                <a:latin typeface="SF Mono Medium" panose="020B0009000002000000" pitchFamily="49" charset="0"/>
              </a:rPr>
              <a:t>Im</a:t>
            </a:r>
            <a:r>
              <a:rPr lang="en-US" sz="1100" dirty="0">
                <a:latin typeface="SF Mono Medium" panose="020B0009000002000000" pitchFamily="49" charset="0"/>
              </a:rPr>
              <a:t>() or Re() first, but temporary container needed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for(int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=0;i&lt;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;++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z_real-z_imag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+ </a:t>
            </a:r>
            <a:r>
              <a:rPr lang="en-US" sz="1100" dirty="0" err="1">
                <a:latin typeface="SF Mono Medium" panose="020B0009000002000000" pitchFamily="49" charset="0"/>
              </a:rPr>
              <a:t>c_real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= 2*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+ </a:t>
            </a:r>
            <a:r>
              <a:rPr lang="en-US" sz="1100" dirty="0" err="1">
                <a:latin typeface="SF Mono Medium" panose="020B0009000002000000" pitchFamily="49" charset="0"/>
              </a:rPr>
              <a:t>c_imag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if(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z_real+z_imag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&gt;=condition*condition)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return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; // number of iterations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} // closes if(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z_real+z_imag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&lt;=condition*condition)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}  // closes for(int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=0;i&lt;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;++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return 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} // closes function definition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int main()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initialize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 = 0.5;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 = 0.001;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 = 1.5;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 = 1000;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condition = 2.;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r>
              <a:rPr lang="en-US" sz="1100" dirty="0">
                <a:latin typeface="SF Mono Medium" panose="020B0009000002000000" pitchFamily="49" charset="0"/>
              </a:rPr>
              <a:t> = 255;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color_red_multiplier</a:t>
            </a:r>
            <a:r>
              <a:rPr lang="en-US" sz="1100" dirty="0">
                <a:latin typeface="SF Mono Medium" panose="020B0009000002000000" pitchFamily="49" charset="0"/>
              </a:rPr>
              <a:t> = 1;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color_green_multiplier</a:t>
            </a:r>
            <a:r>
              <a:rPr lang="en-US" sz="1100" dirty="0">
                <a:latin typeface="SF Mono Medium" panose="020B0009000002000000" pitchFamily="49" charset="0"/>
              </a:rPr>
              <a:t> = 10;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color_blue_multiplier</a:t>
            </a:r>
            <a:r>
              <a:rPr lang="en-US" sz="1100" dirty="0">
                <a:latin typeface="SF Mono Medium" panose="020B0009000002000000" pitchFamily="49" charset="0"/>
              </a:rPr>
              <a:t> = 100;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open output file (PPM) &amp; write header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std::</a:t>
            </a:r>
            <a:r>
              <a:rPr lang="en-US" sz="1100" dirty="0" err="1">
                <a:latin typeface="SF Mono Medium" panose="020B0009000002000000" pitchFamily="49" charset="0"/>
              </a:rPr>
              <a:t>ofstream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("</a:t>
            </a:r>
            <a:r>
              <a:rPr lang="en-US" sz="1100" dirty="0" err="1">
                <a:latin typeface="SF Mono Medium" panose="020B0009000002000000" pitchFamily="49" charset="0"/>
              </a:rPr>
              <a:t>mandelcpp.ppm</a:t>
            </a:r>
            <a:r>
              <a:rPr lang="en-US" sz="1100" dirty="0">
                <a:latin typeface="SF Mono Medium" panose="020B0009000002000000" pitchFamily="49" charset="0"/>
              </a:rPr>
              <a:t>");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if(!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) {std::</a:t>
            </a:r>
            <a:r>
              <a:rPr lang="en-US" sz="1100" dirty="0" err="1">
                <a:latin typeface="SF Mono Medium" panose="020B0009000002000000" pitchFamily="49" charset="0"/>
              </a:rPr>
              <a:t>cerr</a:t>
            </a:r>
            <a:r>
              <a:rPr lang="en-US" sz="1100" dirty="0">
                <a:latin typeface="SF Mono Medium" panose="020B0009000002000000" pitchFamily="49" charset="0"/>
              </a:rPr>
              <a:t> &lt;&lt; "image output file not open" &lt;&lt; std::</a:t>
            </a:r>
            <a:r>
              <a:rPr lang="en-US" sz="1100" dirty="0" err="1">
                <a:latin typeface="SF Mono Medium" panose="020B0009000002000000" pitchFamily="49" charset="0"/>
              </a:rPr>
              <a:t>endl</a:t>
            </a:r>
            <a:r>
              <a:rPr lang="en-US" sz="1100" dirty="0">
                <a:latin typeface="SF Mono Medium" panose="020B0009000002000000" pitchFamily="49" charset="0"/>
              </a:rPr>
              <a:t>; return 1;}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"P3" &lt;&lt; "\n"; // 3D color (RBG: [0,depth-1])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(abs(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)+abs(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))/x_step+1 &lt;&lt; " " // </a:t>
            </a:r>
            <a:r>
              <a:rPr lang="en-US" sz="1100" dirty="0" err="1">
                <a:latin typeface="SF Mono Medium" panose="020B0009000002000000" pitchFamily="49" charset="0"/>
              </a:rPr>
              <a:t>x_height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&lt;&lt; (abs(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)+abs(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))/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 &lt;&lt; " " &lt;&lt; "\n"; // </a:t>
            </a:r>
            <a:r>
              <a:rPr lang="en-US" sz="1100" dirty="0" err="1">
                <a:latin typeface="SF Mono Medium" panose="020B0009000002000000" pitchFamily="49" charset="0"/>
              </a:rPr>
              <a:t>y_height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r>
              <a:rPr lang="en-US" sz="1100" dirty="0">
                <a:latin typeface="SF Mono Medium" panose="020B0009000002000000" pitchFamily="49" charset="0"/>
              </a:rPr>
              <a:t> &lt;&lt; "\n"; // color depth (zeroed)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open data file (.</a:t>
            </a:r>
            <a:r>
              <a:rPr lang="en-US" sz="1100" dirty="0" err="1">
                <a:latin typeface="SF Mono Medium" panose="020B0009000002000000" pitchFamily="49" charset="0"/>
              </a:rPr>
              <a:t>dat</a:t>
            </a:r>
            <a:r>
              <a:rPr lang="en-US" sz="1100" dirty="0">
                <a:latin typeface="SF Mono Medium" panose="020B0009000002000000" pitchFamily="49" charset="0"/>
              </a:rPr>
              <a:t>) &amp; write ROOT </a:t>
            </a:r>
            <a:r>
              <a:rPr lang="en-US" sz="1100" dirty="0" err="1">
                <a:latin typeface="SF Mono Medium" panose="020B0009000002000000" pitchFamily="49" charset="0"/>
              </a:rPr>
              <a:t>TTree</a:t>
            </a:r>
            <a:r>
              <a:rPr lang="en-US" sz="1100" dirty="0">
                <a:latin typeface="SF Mono Medium" panose="020B0009000002000000" pitchFamily="49" charset="0"/>
              </a:rPr>
              <a:t> header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std::</a:t>
            </a:r>
            <a:r>
              <a:rPr lang="en-US" sz="1100" dirty="0" err="1">
                <a:latin typeface="SF Mono Medium" panose="020B0009000002000000" pitchFamily="49" charset="0"/>
              </a:rPr>
              <a:t>ofstream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dout</a:t>
            </a:r>
            <a:r>
              <a:rPr lang="en-US" sz="1100" dirty="0">
                <a:latin typeface="SF Mono Medium" panose="020B0009000002000000" pitchFamily="49" charset="0"/>
              </a:rPr>
              <a:t>("</a:t>
            </a:r>
            <a:r>
              <a:rPr lang="en-US" sz="1100" dirty="0" err="1">
                <a:latin typeface="SF Mono Medium" panose="020B0009000002000000" pitchFamily="49" charset="0"/>
              </a:rPr>
              <a:t>mandelcpp.dat</a:t>
            </a:r>
            <a:r>
              <a:rPr lang="en-US" sz="11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if(!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) {std::</a:t>
            </a:r>
            <a:r>
              <a:rPr lang="en-US" sz="1100" dirty="0" err="1">
                <a:latin typeface="SF Mono Medium" panose="020B0009000002000000" pitchFamily="49" charset="0"/>
              </a:rPr>
              <a:t>cerr</a:t>
            </a:r>
            <a:r>
              <a:rPr lang="en-US" sz="1100" dirty="0">
                <a:latin typeface="SF Mono Medium" panose="020B0009000002000000" pitchFamily="49" charset="0"/>
              </a:rPr>
              <a:t> &lt;&lt; "data output file not open" &lt;&lt; std::</a:t>
            </a:r>
            <a:r>
              <a:rPr lang="en-US" sz="1100" dirty="0" err="1">
                <a:latin typeface="SF Mono Medium" panose="020B0009000002000000" pitchFamily="49" charset="0"/>
              </a:rPr>
              <a:t>endl</a:t>
            </a:r>
            <a:r>
              <a:rPr lang="en-US" sz="1100" dirty="0">
                <a:latin typeface="SF Mono Medium" panose="020B0009000002000000" pitchFamily="49" charset="0"/>
              </a:rPr>
              <a:t>; return 2;}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 &lt;&lt; "x/</a:t>
            </a:r>
            <a:r>
              <a:rPr lang="en-US" sz="1100" dirty="0" err="1">
                <a:latin typeface="SF Mono Medium" panose="020B0009000002000000" pitchFamily="49" charset="0"/>
              </a:rPr>
              <a:t>D:y</a:t>
            </a:r>
            <a:r>
              <a:rPr lang="en-US" sz="1100" dirty="0">
                <a:latin typeface="SF Mono Medium" panose="020B0009000002000000" pitchFamily="49" charset="0"/>
              </a:rPr>
              <a:t>/</a:t>
            </a:r>
            <a:r>
              <a:rPr lang="en-US" sz="1100" dirty="0" err="1">
                <a:latin typeface="SF Mono Medium" panose="020B0009000002000000" pitchFamily="49" charset="0"/>
              </a:rPr>
              <a:t>D:iter</a:t>
            </a:r>
            <a:r>
              <a:rPr lang="en-US" sz="1100" dirty="0">
                <a:latin typeface="SF Mono Medium" panose="020B0009000002000000" pitchFamily="49" charset="0"/>
              </a:rPr>
              <a:t>/D" &lt;&lt; "\n"; // header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Loop over each pixel and calculate the Mandelbrot algorithm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int 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= 0; // pointer to hold our result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for (double j = 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; j &lt; 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; j+=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){ // loop over rows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for (double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 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+=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) { // loop over columns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is_in_mandelbrot_set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(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, j,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condition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);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// Write out each pixel's Red-Green-Blue color sextet, modulo color depth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// different color-type multipliers yield prettier images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color_red_multiplier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color_green_multiplier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color_blue_multiplier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"\n";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// Write out X, Y, </a:t>
            </a:r>
            <a:r>
              <a:rPr lang="en-US" sz="1100" dirty="0" err="1">
                <a:latin typeface="SF Mono Medium" panose="020B0009000002000000" pitchFamily="49" charset="0"/>
              </a:rPr>
              <a:t>N_Iter</a:t>
            </a:r>
            <a:r>
              <a:rPr lang="en-US" sz="1100" dirty="0">
                <a:latin typeface="SF Mono Medium" panose="020B0009000002000000" pitchFamily="49" charset="0"/>
              </a:rPr>
              <a:t> to data file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&lt;&lt; " " &lt;&lt; j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&lt;&lt; "\n";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  } // closes for 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= 0;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 </a:t>
            </a:r>
            <a:r>
              <a:rPr lang="en-US" sz="1100" dirty="0" err="1">
                <a:latin typeface="SF Mono Medium" panose="020B0009000002000000" pitchFamily="49" charset="0"/>
              </a:rPr>
              <a:t>image_width</a:t>
            </a:r>
            <a:r>
              <a:rPr lang="en-US" sz="1100" dirty="0">
                <a:latin typeface="SF Mono Medium" panose="020B0009000002000000" pitchFamily="49" charset="0"/>
              </a:rPr>
              <a:t>; 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 // loop over columns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} // closes for (int j = 0; j &lt; </a:t>
            </a:r>
            <a:r>
              <a:rPr lang="en-US" sz="1100" dirty="0" err="1">
                <a:latin typeface="SF Mono Medium" panose="020B0009000002000000" pitchFamily="49" charset="0"/>
              </a:rPr>
              <a:t>image_height</a:t>
            </a:r>
            <a:r>
              <a:rPr lang="en-US" sz="1100" dirty="0">
                <a:latin typeface="SF Mono Medium" panose="020B0009000002000000" pitchFamily="49" charset="0"/>
              </a:rPr>
              <a:t>; ++j){ // loop over rows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file_out.close</a:t>
            </a:r>
            <a:r>
              <a:rPr lang="en-US" sz="11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data_out.close</a:t>
            </a:r>
            <a:r>
              <a:rPr lang="en-US" sz="11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return 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}</a:t>
            </a:r>
            <a:endParaRPr lang="en-US" sz="1100" dirty="0">
              <a:latin typeface="SF Mono Medium" panose="020B0009000002000000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C++: Generate the Mandelbrot Set, Make an Image, and store 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0D9CB-D1A6-FDDA-5D40-50CC99DED8FF}"/>
              </a:ext>
            </a:extLst>
          </p:cNvPr>
          <p:cNvSpPr txBox="1"/>
          <p:nvPr/>
        </p:nvSpPr>
        <p:spPr>
          <a:xfrm>
            <a:off x="7487909" y="2361778"/>
            <a:ext cx="470409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a data file! .</a:t>
            </a:r>
            <a:r>
              <a:rPr lang="en-US" b="1" dirty="0" err="1"/>
              <a:t>dat</a:t>
            </a:r>
            <a:endParaRPr lang="en-US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.</a:t>
            </a:r>
            <a:r>
              <a:rPr lang="en-US" sz="1600" b="1" dirty="0" err="1">
                <a:solidFill>
                  <a:schemeClr val="accent4"/>
                </a:solidFill>
              </a:rPr>
              <a:t>dat</a:t>
            </a:r>
            <a:r>
              <a:rPr lang="en-US" sz="1600" b="1" dirty="0">
                <a:solidFill>
                  <a:schemeClr val="accent4"/>
                </a:solidFill>
              </a:rPr>
              <a:t> is a generic text-file extension</a:t>
            </a:r>
            <a:br>
              <a:rPr lang="en-US" sz="1600" b="1" dirty="0">
                <a:solidFill>
                  <a:schemeClr val="accent4"/>
                </a:solidFill>
              </a:rPr>
            </a:br>
            <a:r>
              <a:rPr lang="en-US" sz="1600" b="1" dirty="0">
                <a:solidFill>
                  <a:schemeClr val="accent4"/>
                </a:solidFill>
              </a:rPr>
              <a:t>(unlike .ppm, for example)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Totally user-defined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ysClr val="windowText" lastClr="000000"/>
                </a:solidFill>
              </a:rPr>
              <a:t>ROOT  can read data from a text-file into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br>
              <a:rPr lang="en-US" sz="1600" b="1" dirty="0">
                <a:solidFill>
                  <a:schemeClr val="accent4"/>
                </a:solidFill>
              </a:rPr>
            </a:br>
            <a:r>
              <a:rPr lang="en-US" sz="1600" b="1" dirty="0" err="1">
                <a:solidFill>
                  <a:sysClr val="windowText" lastClr="000000"/>
                </a:solidFill>
              </a:rPr>
              <a:t>TTrees</a:t>
            </a:r>
            <a:r>
              <a:rPr lang="en-US" sz="1600" b="1" dirty="0">
                <a:solidFill>
                  <a:sysClr val="windowText" lastClr="000000"/>
                </a:solidFill>
              </a:rPr>
              <a:t> (which we’ll use later)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Needs a header to tell —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Number of variables in each row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Their names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Their data-type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Ours is: “x/</a:t>
            </a:r>
            <a:r>
              <a:rPr lang="en-US" sz="1600" b="1" dirty="0" err="1">
                <a:solidFill>
                  <a:schemeClr val="accent4"/>
                </a:solidFill>
              </a:rPr>
              <a:t>D:y</a:t>
            </a:r>
            <a:r>
              <a:rPr lang="en-US" sz="1600" b="1" dirty="0">
                <a:solidFill>
                  <a:schemeClr val="accent4"/>
                </a:solidFill>
              </a:rPr>
              <a:t>/</a:t>
            </a:r>
            <a:r>
              <a:rPr lang="en-US" sz="1600" b="1" dirty="0" err="1">
                <a:solidFill>
                  <a:schemeClr val="accent4"/>
                </a:solidFill>
              </a:rPr>
              <a:t>D:iter</a:t>
            </a:r>
            <a:r>
              <a:rPr lang="en-US" sz="1600" b="1" dirty="0">
                <a:solidFill>
                  <a:schemeClr val="accent4"/>
                </a:solidFill>
              </a:rPr>
              <a:t>/D”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x (double): x position of the pixel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y (double): y position of the pixel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600" b="1" dirty="0" err="1">
                <a:solidFill>
                  <a:schemeClr val="accent4"/>
                </a:solidFill>
              </a:rPr>
              <a:t>iter</a:t>
            </a:r>
            <a:r>
              <a:rPr lang="en-US" sz="1600" b="1" dirty="0">
                <a:solidFill>
                  <a:schemeClr val="accent4"/>
                </a:solidFill>
              </a:rPr>
              <a:t> (double): number of iterations</a:t>
            </a:r>
            <a:br>
              <a:rPr lang="en-US" sz="1600" b="1" dirty="0">
                <a:solidFill>
                  <a:schemeClr val="accent4"/>
                </a:solidFill>
              </a:rPr>
            </a:br>
            <a:r>
              <a:rPr lang="en-US" sz="1600" b="1" dirty="0">
                <a:solidFill>
                  <a:schemeClr val="accent4"/>
                </a:solidFill>
              </a:rPr>
              <a:t>that pixel experienced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ysClr val="windowText" lastClr="000000"/>
                </a:solidFill>
              </a:rPr>
              <a:t>Used doubles to avoid some integer headaches when working with ROOT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6FD748-B10E-5FA3-3952-7C4C2016C729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7487909" y="4639325"/>
            <a:ext cx="0" cy="180993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FFCBC69E-2636-ED72-09EB-17A9A63D883C}"/>
              </a:ext>
            </a:extLst>
          </p:cNvPr>
          <p:cNvSpPr/>
          <p:nvPr/>
        </p:nvSpPr>
        <p:spPr>
          <a:xfrm>
            <a:off x="7262131" y="6045407"/>
            <a:ext cx="225778" cy="807704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43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7291" b="34387"/>
          <a:stretch/>
        </p:blipFill>
        <p:spPr>
          <a:xfrm rot="10800000">
            <a:off x="0" y="0"/>
            <a:ext cx="12192000" cy="609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3B8B6D-79B0-5766-D480-29083C764D48}"/>
              </a:ext>
            </a:extLst>
          </p:cNvPr>
          <p:cNvSpPr txBox="1"/>
          <p:nvPr/>
        </p:nvSpPr>
        <p:spPr>
          <a:xfrm>
            <a:off x="0" y="-8874784"/>
            <a:ext cx="18103033" cy="1634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F Mono Medium" panose="020B0009000002000000" pitchFamily="49" charset="0"/>
              </a:rPr>
              <a:t>//This file is really -*- C++ -*-.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// compile: g++ -o </a:t>
            </a:r>
            <a:r>
              <a:rPr lang="en-US" sz="1100" dirty="0" err="1">
                <a:latin typeface="SF Mono Medium" panose="020B0009000002000000" pitchFamily="49" charset="0"/>
              </a:rPr>
              <a:t>mand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mandel.cpp</a:t>
            </a:r>
            <a:r>
              <a:rPr lang="en-US" sz="1100" dirty="0">
                <a:latin typeface="SF Mono Medium" panose="020B0009000002000000" pitchFamily="49" charset="0"/>
              </a:rPr>
              <a:t> [ENTER]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// run: ./</a:t>
            </a:r>
            <a:r>
              <a:rPr lang="en-US" sz="1100" dirty="0" err="1">
                <a:latin typeface="SF Mono Medium" panose="020B0009000002000000" pitchFamily="49" charset="0"/>
              </a:rPr>
              <a:t>mand</a:t>
            </a:r>
            <a:r>
              <a:rPr lang="en-US" sz="1100" dirty="0">
                <a:latin typeface="SF Mono Medium" panose="020B0009000002000000" pitchFamily="49" charset="0"/>
              </a:rPr>
              <a:t> [ENTER]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// Import C++ Function Collections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#import &lt;</a:t>
            </a:r>
            <a:r>
              <a:rPr lang="en-US" sz="1100" dirty="0" err="1">
                <a:latin typeface="SF Mono Medium" panose="020B0009000002000000" pitchFamily="49" charset="0"/>
              </a:rPr>
              <a:t>fstream</a:t>
            </a:r>
            <a:r>
              <a:rPr lang="en-US" sz="1100" dirty="0">
                <a:latin typeface="SF Mono Medium" panose="020B0009000002000000" pitchFamily="49" charset="0"/>
              </a:rPr>
              <a:t>&gt; // file input/output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#import &lt;iostream&gt; // terminal input/output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// Utility Function: Mandelbrot per pixel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int </a:t>
            </a:r>
            <a:r>
              <a:rPr lang="en-US" sz="1100" dirty="0" err="1">
                <a:latin typeface="SF Mono Medium" panose="020B0009000002000000" pitchFamily="49" charset="0"/>
              </a:rPr>
              <a:t>is_in_mandelbrot_set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</a:t>
            </a:r>
            <a:r>
              <a:rPr lang="en-US" sz="1100" dirty="0" err="1">
                <a:latin typeface="SF Mono Medium" panose="020B0009000002000000" pitchFamily="49" charset="0"/>
              </a:rPr>
              <a:t>c_real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</a:t>
            </a:r>
            <a:r>
              <a:rPr lang="en-US" sz="1100" dirty="0" err="1">
                <a:latin typeface="SF Mono Medium" panose="020B0009000002000000" pitchFamily="49" charset="0"/>
              </a:rPr>
              <a:t>c_imag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int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double condition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create a return value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n_iterations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create number for checking (z)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= 0.;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double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 = 0.; // container for new Re() part, needed because old Re() part used for calculation of </a:t>
            </a:r>
            <a:r>
              <a:rPr lang="en-US" sz="1100" dirty="0" err="1">
                <a:latin typeface="SF Mono Medium" panose="020B0009000002000000" pitchFamily="49" charset="0"/>
              </a:rPr>
              <a:t>Im</a:t>
            </a:r>
            <a:r>
              <a:rPr lang="en-US" sz="1100" dirty="0">
                <a:latin typeface="SF Mono Medium" panose="020B0009000002000000" pitchFamily="49" charset="0"/>
              </a:rPr>
              <a:t>(); matter of taste whether to calculate </a:t>
            </a:r>
            <a:r>
              <a:rPr lang="en-US" sz="1100" dirty="0" err="1">
                <a:latin typeface="SF Mono Medium" panose="020B0009000002000000" pitchFamily="49" charset="0"/>
              </a:rPr>
              <a:t>Im</a:t>
            </a:r>
            <a:r>
              <a:rPr lang="en-US" sz="1100" dirty="0">
                <a:latin typeface="SF Mono Medium" panose="020B0009000002000000" pitchFamily="49" charset="0"/>
              </a:rPr>
              <a:t>() or Re() first, but temporary container needed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for(int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=0;i&lt;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;++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z_real-z_imag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+ </a:t>
            </a:r>
            <a:r>
              <a:rPr lang="en-US" sz="1100" dirty="0" err="1">
                <a:latin typeface="SF Mono Medium" panose="020B0009000002000000" pitchFamily="49" charset="0"/>
              </a:rPr>
              <a:t>c_real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= 2*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 + </a:t>
            </a:r>
            <a:r>
              <a:rPr lang="en-US" sz="1100" dirty="0" err="1">
                <a:latin typeface="SF Mono Medium" panose="020B0009000002000000" pitchFamily="49" charset="0"/>
              </a:rPr>
              <a:t>c_imag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z_real_temp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if(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z_real+z_imag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&gt;=condition*condition)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return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; // number of iterations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} // closes if(</a:t>
            </a:r>
            <a:r>
              <a:rPr lang="en-US" sz="1100" dirty="0" err="1">
                <a:latin typeface="SF Mono Medium" panose="020B0009000002000000" pitchFamily="49" charset="0"/>
              </a:rPr>
              <a:t>z_real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z_real+z_imag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z_imag</a:t>
            </a:r>
            <a:r>
              <a:rPr lang="en-US" sz="1100" dirty="0">
                <a:latin typeface="SF Mono Medium" panose="020B0009000002000000" pitchFamily="49" charset="0"/>
              </a:rPr>
              <a:t>&lt;=condition*condition)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}  // closes for(int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=0;i&lt;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;++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return 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} // closes function definition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int main()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// initialize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 = 0.5;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 = 0.001;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 = 1.5;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 = 1000;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double condition = 2.;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r>
              <a:rPr lang="en-US" sz="1100" dirty="0">
                <a:latin typeface="SF Mono Medium" panose="020B0009000002000000" pitchFamily="49" charset="0"/>
              </a:rPr>
              <a:t> = 255;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color_red_multiplier</a:t>
            </a:r>
            <a:r>
              <a:rPr lang="en-US" sz="1100" dirty="0">
                <a:latin typeface="SF Mono Medium" panose="020B0009000002000000" pitchFamily="49" charset="0"/>
              </a:rPr>
              <a:t> = 1;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color_green_multiplier</a:t>
            </a:r>
            <a:r>
              <a:rPr lang="en-US" sz="1100" dirty="0">
                <a:latin typeface="SF Mono Medium" panose="020B0009000002000000" pitchFamily="49" charset="0"/>
              </a:rPr>
              <a:t> = 10;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const int </a:t>
            </a:r>
            <a:r>
              <a:rPr lang="en-US" sz="1100" dirty="0" err="1">
                <a:latin typeface="SF Mono Medium" panose="020B0009000002000000" pitchFamily="49" charset="0"/>
              </a:rPr>
              <a:t>color_blue_multiplier</a:t>
            </a:r>
            <a:r>
              <a:rPr lang="en-US" sz="1100" dirty="0">
                <a:latin typeface="SF Mono Medium" panose="020B0009000002000000" pitchFamily="49" charset="0"/>
              </a:rPr>
              <a:t> = 100;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open output file (PPM) &amp; write header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std::</a:t>
            </a:r>
            <a:r>
              <a:rPr lang="en-US" sz="1100" dirty="0" err="1">
                <a:latin typeface="SF Mono Medium" panose="020B0009000002000000" pitchFamily="49" charset="0"/>
              </a:rPr>
              <a:t>ofstream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("</a:t>
            </a:r>
            <a:r>
              <a:rPr lang="en-US" sz="1100" dirty="0" err="1">
                <a:latin typeface="SF Mono Medium" panose="020B0009000002000000" pitchFamily="49" charset="0"/>
              </a:rPr>
              <a:t>mandelcpp.ppm</a:t>
            </a:r>
            <a:r>
              <a:rPr lang="en-US" sz="1100" dirty="0">
                <a:latin typeface="SF Mono Medium" panose="020B0009000002000000" pitchFamily="49" charset="0"/>
              </a:rPr>
              <a:t>");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if(!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) {std::</a:t>
            </a:r>
            <a:r>
              <a:rPr lang="en-US" sz="1100" dirty="0" err="1">
                <a:latin typeface="SF Mono Medium" panose="020B0009000002000000" pitchFamily="49" charset="0"/>
              </a:rPr>
              <a:t>cerr</a:t>
            </a:r>
            <a:r>
              <a:rPr lang="en-US" sz="1100" dirty="0">
                <a:latin typeface="SF Mono Medium" panose="020B0009000002000000" pitchFamily="49" charset="0"/>
              </a:rPr>
              <a:t> &lt;&lt; "image output file not open" &lt;&lt; std::</a:t>
            </a:r>
            <a:r>
              <a:rPr lang="en-US" sz="1100" dirty="0" err="1">
                <a:latin typeface="SF Mono Medium" panose="020B0009000002000000" pitchFamily="49" charset="0"/>
              </a:rPr>
              <a:t>endl</a:t>
            </a:r>
            <a:r>
              <a:rPr lang="en-US" sz="1100" dirty="0">
                <a:latin typeface="SF Mono Medium" panose="020B0009000002000000" pitchFamily="49" charset="0"/>
              </a:rPr>
              <a:t>; return 1;}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"P3" &lt;&lt; "\n"; // 3D color (RBG: [0,depth-1])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(abs(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)+abs(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))/x_step+1 &lt;&lt; " " // </a:t>
            </a:r>
            <a:r>
              <a:rPr lang="en-US" sz="1100" dirty="0" err="1">
                <a:latin typeface="SF Mono Medium" panose="020B0009000002000000" pitchFamily="49" charset="0"/>
              </a:rPr>
              <a:t>x_height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&lt;&lt; (abs(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)+abs(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))/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 &lt;&lt; " " &lt;&lt; "\n"; // </a:t>
            </a:r>
            <a:r>
              <a:rPr lang="en-US" sz="1100" dirty="0" err="1">
                <a:latin typeface="SF Mono Medium" panose="020B0009000002000000" pitchFamily="49" charset="0"/>
              </a:rPr>
              <a:t>y_height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r>
              <a:rPr lang="en-US" sz="1100" dirty="0">
                <a:latin typeface="SF Mono Medium" panose="020B0009000002000000" pitchFamily="49" charset="0"/>
              </a:rPr>
              <a:t> &lt;&lt; "\n"; // color depth (zeroed)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open data file (.</a:t>
            </a:r>
            <a:r>
              <a:rPr lang="en-US" sz="1100" dirty="0" err="1">
                <a:latin typeface="SF Mono Medium" panose="020B0009000002000000" pitchFamily="49" charset="0"/>
              </a:rPr>
              <a:t>dat</a:t>
            </a:r>
            <a:r>
              <a:rPr lang="en-US" sz="1100" dirty="0">
                <a:latin typeface="SF Mono Medium" panose="020B0009000002000000" pitchFamily="49" charset="0"/>
              </a:rPr>
              <a:t>) &amp; write ROOT </a:t>
            </a:r>
            <a:r>
              <a:rPr lang="en-US" sz="1100" dirty="0" err="1">
                <a:latin typeface="SF Mono Medium" panose="020B0009000002000000" pitchFamily="49" charset="0"/>
              </a:rPr>
              <a:t>TTree</a:t>
            </a:r>
            <a:r>
              <a:rPr lang="en-US" sz="1100" dirty="0">
                <a:latin typeface="SF Mono Medium" panose="020B0009000002000000" pitchFamily="49" charset="0"/>
              </a:rPr>
              <a:t> header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std::</a:t>
            </a:r>
            <a:r>
              <a:rPr lang="en-US" sz="1100" dirty="0" err="1">
                <a:latin typeface="SF Mono Medium" panose="020B0009000002000000" pitchFamily="49" charset="0"/>
              </a:rPr>
              <a:t>ofstream</a:t>
            </a:r>
            <a:r>
              <a:rPr lang="en-US" sz="1100" dirty="0">
                <a:latin typeface="SF Mono Medium" panose="020B0009000002000000" pitchFamily="49" charset="0"/>
              </a:rPr>
              <a:t> </a:t>
            </a:r>
            <a:r>
              <a:rPr lang="en-US" sz="1100" dirty="0" err="1">
                <a:latin typeface="SF Mono Medium" panose="020B0009000002000000" pitchFamily="49" charset="0"/>
              </a:rPr>
              <a:t>dout</a:t>
            </a:r>
            <a:r>
              <a:rPr lang="en-US" sz="1100" dirty="0">
                <a:latin typeface="SF Mono Medium" panose="020B0009000002000000" pitchFamily="49" charset="0"/>
              </a:rPr>
              <a:t>("</a:t>
            </a:r>
            <a:r>
              <a:rPr lang="en-US" sz="1100" dirty="0" err="1">
                <a:latin typeface="SF Mono Medium" panose="020B0009000002000000" pitchFamily="49" charset="0"/>
              </a:rPr>
              <a:t>mandelcpp.dat</a:t>
            </a:r>
            <a:r>
              <a:rPr lang="en-US" sz="11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if(!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) {std::</a:t>
            </a:r>
            <a:r>
              <a:rPr lang="en-US" sz="1100" dirty="0" err="1">
                <a:latin typeface="SF Mono Medium" panose="020B0009000002000000" pitchFamily="49" charset="0"/>
              </a:rPr>
              <a:t>cerr</a:t>
            </a:r>
            <a:r>
              <a:rPr lang="en-US" sz="1100" dirty="0">
                <a:latin typeface="SF Mono Medium" panose="020B0009000002000000" pitchFamily="49" charset="0"/>
              </a:rPr>
              <a:t> &lt;&lt; "data output file not open" &lt;&lt; std::</a:t>
            </a:r>
            <a:r>
              <a:rPr lang="en-US" sz="1100" dirty="0" err="1">
                <a:latin typeface="SF Mono Medium" panose="020B0009000002000000" pitchFamily="49" charset="0"/>
              </a:rPr>
              <a:t>endl</a:t>
            </a:r>
            <a:r>
              <a:rPr lang="en-US" sz="1100" dirty="0">
                <a:latin typeface="SF Mono Medium" panose="020B0009000002000000" pitchFamily="49" charset="0"/>
              </a:rPr>
              <a:t>; return 2;}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 &lt;&lt; "x/</a:t>
            </a:r>
            <a:r>
              <a:rPr lang="en-US" sz="1100" dirty="0" err="1">
                <a:latin typeface="SF Mono Medium" panose="020B0009000002000000" pitchFamily="49" charset="0"/>
              </a:rPr>
              <a:t>D:y</a:t>
            </a:r>
            <a:r>
              <a:rPr lang="en-US" sz="1100" dirty="0">
                <a:latin typeface="SF Mono Medium" panose="020B0009000002000000" pitchFamily="49" charset="0"/>
              </a:rPr>
              <a:t>/</a:t>
            </a:r>
            <a:r>
              <a:rPr lang="en-US" sz="1100" dirty="0" err="1">
                <a:latin typeface="SF Mono Medium" panose="020B0009000002000000" pitchFamily="49" charset="0"/>
              </a:rPr>
              <a:t>D:iter</a:t>
            </a:r>
            <a:r>
              <a:rPr lang="en-US" sz="1100" dirty="0">
                <a:latin typeface="SF Mono Medium" panose="020B0009000002000000" pitchFamily="49" charset="0"/>
              </a:rPr>
              <a:t>/D" &lt;&lt; "\n"; // header: lets ROOT know to look for 3 values, all double-precision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// Loop over each pixel and calculate the Mandelbrot algorithm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int 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= 0; // pointer to hold our result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for (double j = </a:t>
            </a:r>
            <a:r>
              <a:rPr lang="en-US" sz="1100" dirty="0" err="1">
                <a:latin typeface="SF Mono Medium" panose="020B0009000002000000" pitchFamily="49" charset="0"/>
              </a:rPr>
              <a:t>ylo</a:t>
            </a:r>
            <a:r>
              <a:rPr lang="en-US" sz="1100" dirty="0">
                <a:latin typeface="SF Mono Medium" panose="020B0009000002000000" pitchFamily="49" charset="0"/>
              </a:rPr>
              <a:t>; j &lt; </a:t>
            </a:r>
            <a:r>
              <a:rPr lang="en-US" sz="1100" dirty="0" err="1">
                <a:latin typeface="SF Mono Medium" panose="020B0009000002000000" pitchFamily="49" charset="0"/>
              </a:rPr>
              <a:t>yhi</a:t>
            </a:r>
            <a:r>
              <a:rPr lang="en-US" sz="1100" dirty="0">
                <a:latin typeface="SF Mono Medium" panose="020B0009000002000000" pitchFamily="49" charset="0"/>
              </a:rPr>
              <a:t>; j+=</a:t>
            </a:r>
            <a:r>
              <a:rPr lang="en-US" sz="1100" dirty="0" err="1">
                <a:latin typeface="SF Mono Medium" panose="020B0009000002000000" pitchFamily="49" charset="0"/>
              </a:rPr>
              <a:t>y_step</a:t>
            </a:r>
            <a:r>
              <a:rPr lang="en-US" sz="1100" dirty="0">
                <a:latin typeface="SF Mono Medium" panose="020B0009000002000000" pitchFamily="49" charset="0"/>
              </a:rPr>
              <a:t>){ // loop over rows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  for (double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xlo</a:t>
            </a:r>
            <a:r>
              <a:rPr lang="en-US" sz="1100" dirty="0">
                <a:latin typeface="SF Mono Medium" panose="020B0009000002000000" pitchFamily="49" charset="0"/>
              </a:rPr>
              <a:t>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 </a:t>
            </a:r>
            <a:r>
              <a:rPr lang="en-US" sz="1100" dirty="0" err="1">
                <a:latin typeface="SF Mono Medium" panose="020B0009000002000000" pitchFamily="49" charset="0"/>
              </a:rPr>
              <a:t>xhi</a:t>
            </a:r>
            <a:r>
              <a:rPr lang="en-US" sz="1100" dirty="0">
                <a:latin typeface="SF Mono Medium" panose="020B0009000002000000" pitchFamily="49" charset="0"/>
              </a:rPr>
              <a:t>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+=</a:t>
            </a:r>
            <a:r>
              <a:rPr lang="en-US" sz="1100" dirty="0" err="1">
                <a:latin typeface="SF Mono Medium" panose="020B0009000002000000" pitchFamily="49" charset="0"/>
              </a:rPr>
              <a:t>x_step</a:t>
            </a:r>
            <a:r>
              <a:rPr lang="en-US" sz="1100" dirty="0">
                <a:latin typeface="SF Mono Medium" panose="020B0009000002000000" pitchFamily="49" charset="0"/>
              </a:rPr>
              <a:t>) { // loop over columns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= </a:t>
            </a:r>
            <a:r>
              <a:rPr lang="en-US" sz="1100" dirty="0" err="1">
                <a:latin typeface="SF Mono Medium" panose="020B0009000002000000" pitchFamily="49" charset="0"/>
              </a:rPr>
              <a:t>is_in_mandelbrot_set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(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, j,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</a:t>
            </a:r>
            <a:r>
              <a:rPr lang="en-US" sz="1100" dirty="0" err="1">
                <a:latin typeface="SF Mono Medium" panose="020B0009000002000000" pitchFamily="49" charset="0"/>
              </a:rPr>
              <a:t>max_iterations</a:t>
            </a:r>
            <a:r>
              <a:rPr lang="en-US" sz="11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condition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   );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// Write out each pixel's Red-Green-Blue color sextet, modulo color depth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// different color-type multipliers yield prettier images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file_out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color_red_multiplier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color_green_multiplier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color_blue_multiplier</a:t>
            </a:r>
            <a:r>
              <a:rPr lang="en-US" sz="1100" dirty="0">
                <a:latin typeface="SF Mono Medium" panose="020B0009000002000000" pitchFamily="49" charset="0"/>
              </a:rPr>
              <a:t>*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% </a:t>
            </a:r>
            <a:r>
              <a:rPr lang="en-US" sz="1100" dirty="0" err="1">
                <a:latin typeface="SF Mono Medium" panose="020B0009000002000000" pitchFamily="49" charset="0"/>
              </a:rPr>
              <a:t>color_depth</a:t>
            </a:r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     &lt;&lt; "\n";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	// Write out X, Y, </a:t>
            </a:r>
            <a:r>
              <a:rPr lang="en-US" sz="1100" dirty="0" err="1">
                <a:latin typeface="SF Mono Medium" panose="020B0009000002000000" pitchFamily="49" charset="0"/>
              </a:rPr>
              <a:t>N_Iter</a:t>
            </a:r>
            <a:r>
              <a:rPr lang="en-US" sz="1100" dirty="0">
                <a:latin typeface="SF Mono Medium" panose="020B0009000002000000" pitchFamily="49" charset="0"/>
              </a:rPr>
              <a:t> to data file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	</a:t>
            </a:r>
            <a:r>
              <a:rPr lang="en-US" sz="1100" dirty="0" err="1">
                <a:latin typeface="SF Mono Medium" panose="020B0009000002000000" pitchFamily="49" charset="0"/>
              </a:rPr>
              <a:t>data_out</a:t>
            </a:r>
            <a:r>
              <a:rPr lang="en-US" sz="1100" dirty="0">
                <a:latin typeface="SF Mono Medium" panose="020B0009000002000000" pitchFamily="49" charset="0"/>
              </a:rPr>
              <a:t> &lt;&lt;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&lt;&lt; " " &lt;&lt; j &lt;&lt; " " &lt;&lt; </a:t>
            </a:r>
            <a:r>
              <a:rPr lang="en-US" sz="1100" dirty="0" err="1">
                <a:latin typeface="SF Mono Medium" panose="020B0009000002000000" pitchFamily="49" charset="0"/>
              </a:rPr>
              <a:t>n_iterations_this_step</a:t>
            </a:r>
            <a:r>
              <a:rPr lang="en-US" sz="1100" dirty="0">
                <a:latin typeface="SF Mono Medium" panose="020B0009000002000000" pitchFamily="49" charset="0"/>
              </a:rPr>
              <a:t> &lt;&lt; "\n";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  } // closes for (int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= 0; 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 &lt; </a:t>
            </a:r>
            <a:r>
              <a:rPr lang="en-US" sz="1100" dirty="0" err="1">
                <a:latin typeface="SF Mono Medium" panose="020B0009000002000000" pitchFamily="49" charset="0"/>
              </a:rPr>
              <a:t>image_width</a:t>
            </a:r>
            <a:r>
              <a:rPr lang="en-US" sz="1100" dirty="0">
                <a:latin typeface="SF Mono Medium" panose="020B0009000002000000" pitchFamily="49" charset="0"/>
              </a:rPr>
              <a:t>; ++</a:t>
            </a:r>
            <a:r>
              <a:rPr lang="en-US" sz="1100" dirty="0" err="1">
                <a:latin typeface="SF Mono Medium" panose="020B0009000002000000" pitchFamily="49" charset="0"/>
              </a:rPr>
              <a:t>i</a:t>
            </a:r>
            <a:r>
              <a:rPr lang="en-US" sz="1100" dirty="0">
                <a:latin typeface="SF Mono Medium" panose="020B0009000002000000" pitchFamily="49" charset="0"/>
              </a:rPr>
              <a:t>) { // loop over columns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  } // closes for (int j = 0; j &lt; </a:t>
            </a:r>
            <a:r>
              <a:rPr lang="en-US" sz="1100" dirty="0" err="1">
                <a:latin typeface="SF Mono Medium" panose="020B0009000002000000" pitchFamily="49" charset="0"/>
              </a:rPr>
              <a:t>image_height</a:t>
            </a:r>
            <a:r>
              <a:rPr lang="en-US" sz="1100" dirty="0">
                <a:latin typeface="SF Mono Medium" panose="020B0009000002000000" pitchFamily="49" charset="0"/>
              </a:rPr>
              <a:t>; ++j){ // loop over rows</a:t>
            </a:r>
          </a:p>
          <a:p>
            <a:endParaRPr lang="en-US" sz="1100" dirty="0">
              <a:latin typeface="SF Mono Medium" panose="020B0009000002000000" pitchFamily="49" charset="0"/>
            </a:endParaRPr>
          </a:p>
          <a:p>
            <a:r>
              <a:rPr lang="en-US" sz="1100" dirty="0">
                <a:latin typeface="SF Mono Medium" panose="020B0009000002000000" pitchFamily="49" charset="0"/>
              </a:rPr>
              <a:t>    </a:t>
            </a:r>
            <a:r>
              <a:rPr lang="en-US" sz="1100" dirty="0" err="1">
                <a:latin typeface="SF Mono Medium" panose="020B0009000002000000" pitchFamily="49" charset="0"/>
              </a:rPr>
              <a:t>file_out.close</a:t>
            </a:r>
            <a:r>
              <a:rPr lang="en-US" sz="1100" dirty="0">
                <a:latin typeface="SF Mono Medium" panose="020B0009000002000000" pitchFamily="49" charset="0"/>
              </a:rPr>
              <a:t>(); </a:t>
            </a:r>
            <a:r>
              <a:rPr lang="en-US" sz="1100" dirty="0" err="1">
                <a:latin typeface="SF Mono Medium" panose="020B0009000002000000" pitchFamily="49" charset="0"/>
              </a:rPr>
              <a:t>data_out.close</a:t>
            </a:r>
            <a:r>
              <a:rPr lang="en-US" sz="1100" dirty="0">
                <a:latin typeface="SF Mono Medium" panose="020B0009000002000000" pitchFamily="49" charset="0"/>
              </a:rPr>
              <a:t>(); return 0;</a:t>
            </a:r>
          </a:p>
          <a:p>
            <a:r>
              <a:rPr lang="en-US" sz="1100" dirty="0">
                <a:latin typeface="SF Mono Medium" panose="020B0009000002000000" pitchFamily="49" charset="0"/>
              </a:rPr>
              <a:t>  }</a:t>
            </a:r>
            <a:endParaRPr lang="en-US" sz="1100" dirty="0">
              <a:latin typeface="SF Mono Medium" panose="020B0009000002000000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C++: Generate the Mandelbrot Set, Make an Image, and store 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208A3-0673-C09C-5FC0-4230BE682605}"/>
              </a:ext>
            </a:extLst>
          </p:cNvPr>
          <p:cNvSpPr txBox="1"/>
          <p:nvPr/>
        </p:nvSpPr>
        <p:spPr>
          <a:xfrm>
            <a:off x="7487909" y="2361778"/>
            <a:ext cx="470409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Loop!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Make a temporary variable to hold the result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Establish a loop over the interval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Do the Mandelbrot function on each point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D22B32-C867-53CD-5094-04F2CD4F4667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 flipH="1">
            <a:off x="6146789" y="3038887"/>
            <a:ext cx="1341120" cy="24512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8681D48B-1EFE-E0C0-3ABD-C0BD6D0CCA78}"/>
              </a:ext>
            </a:extLst>
          </p:cNvPr>
          <p:cNvSpPr/>
          <p:nvPr/>
        </p:nvSpPr>
        <p:spPr>
          <a:xfrm>
            <a:off x="5906535" y="2361778"/>
            <a:ext cx="240254" cy="1844462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D106F-32CA-971A-1F26-454DB611F911}"/>
              </a:ext>
            </a:extLst>
          </p:cNvPr>
          <p:cNvSpPr txBox="1"/>
          <p:nvPr/>
        </p:nvSpPr>
        <p:spPr>
          <a:xfrm>
            <a:off x="7941523" y="3912742"/>
            <a:ext cx="42504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Write out the image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R, G, B numbers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“%” is “modulo”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No need for x, y: the .ppm file draws pixels in sequence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5F5193-8499-37BC-E7EE-D3123C2203F2}"/>
              </a:ext>
            </a:extLst>
          </p:cNvPr>
          <p:cNvCxnSpPr>
            <a:cxnSpLocks/>
            <a:stCxn id="11" idx="1"/>
            <a:endCxn id="13" idx="1"/>
          </p:cNvCxnSpPr>
          <p:nvPr/>
        </p:nvCxnSpPr>
        <p:spPr>
          <a:xfrm flipH="1">
            <a:off x="7482530" y="4589851"/>
            <a:ext cx="458993" cy="14674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9753648-E32C-2E1B-DF09-FF5A39E45A01}"/>
              </a:ext>
            </a:extLst>
          </p:cNvPr>
          <p:cNvSpPr/>
          <p:nvPr/>
        </p:nvSpPr>
        <p:spPr>
          <a:xfrm>
            <a:off x="7242276" y="4206240"/>
            <a:ext cx="240254" cy="1060719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45983D-D11C-07C9-9FF8-F0CB668D7BA4}"/>
              </a:ext>
            </a:extLst>
          </p:cNvPr>
          <p:cNvSpPr txBox="1"/>
          <p:nvPr/>
        </p:nvSpPr>
        <p:spPr>
          <a:xfrm>
            <a:off x="7482530" y="5226844"/>
            <a:ext cx="40815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Write out the data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X, Y, 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“\n” is the “new line” character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F7BA27-C69B-BC13-FC7F-912653424CA7}"/>
              </a:ext>
            </a:extLst>
          </p:cNvPr>
          <p:cNvCxnSpPr>
            <a:cxnSpLocks/>
            <a:stCxn id="18" idx="1"/>
            <a:endCxn id="20" idx="1"/>
          </p:cNvCxnSpPr>
          <p:nvPr/>
        </p:nvCxnSpPr>
        <p:spPr>
          <a:xfrm flipH="1" flipV="1">
            <a:off x="7013986" y="5612877"/>
            <a:ext cx="468544" cy="4485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D36D6A3-7042-AE27-DC63-62C333537BD5}"/>
              </a:ext>
            </a:extLst>
          </p:cNvPr>
          <p:cNvSpPr/>
          <p:nvPr/>
        </p:nvSpPr>
        <p:spPr>
          <a:xfrm>
            <a:off x="6783283" y="5373593"/>
            <a:ext cx="230703" cy="478567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F997F-8B86-9A4D-6E56-CB21F3F7186D}"/>
              </a:ext>
            </a:extLst>
          </p:cNvPr>
          <p:cNvSpPr txBox="1"/>
          <p:nvPr/>
        </p:nvSpPr>
        <p:spPr>
          <a:xfrm>
            <a:off x="5295748" y="6469450"/>
            <a:ext cx="408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Close files and exit   </a:t>
            </a:r>
            <a:r>
              <a:rPr lang="en-US" b="1" dirty="0">
                <a:sym typeface="Wingdings" pitchFamily="2" charset="2"/>
              </a:rPr>
              <a:t></a:t>
            </a:r>
            <a:endParaRPr lang="en-US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683031-E071-0DA5-49F9-652750182D7F}"/>
              </a:ext>
            </a:extLst>
          </p:cNvPr>
          <p:cNvCxnSpPr>
            <a:cxnSpLocks/>
            <a:stCxn id="22" idx="1"/>
            <a:endCxn id="24" idx="1"/>
          </p:cNvCxnSpPr>
          <p:nvPr/>
        </p:nvCxnSpPr>
        <p:spPr>
          <a:xfrm flipH="1" flipV="1">
            <a:off x="4732979" y="6584111"/>
            <a:ext cx="562769" cy="7000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2613B0A-6705-F5EA-0457-F4ACDD27ADC9}"/>
              </a:ext>
            </a:extLst>
          </p:cNvPr>
          <p:cNvSpPr/>
          <p:nvPr/>
        </p:nvSpPr>
        <p:spPr>
          <a:xfrm>
            <a:off x="4502276" y="6344827"/>
            <a:ext cx="230703" cy="478567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17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7291" b="34387"/>
          <a:stretch/>
        </p:blipFill>
        <p:spPr>
          <a:xfrm rot="10800000">
            <a:off x="0" y="0"/>
            <a:ext cx="12192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C++: Generate the Mandelbrot Set, Make an Image, and store the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D106F-32CA-971A-1F26-454DB611F911}"/>
              </a:ext>
            </a:extLst>
          </p:cNvPr>
          <p:cNvSpPr txBox="1"/>
          <p:nvPr/>
        </p:nvSpPr>
        <p:spPr>
          <a:xfrm>
            <a:off x="2358141" y="6105497"/>
            <a:ext cx="175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396A9-C769-E0EC-4C75-4FD89CA3EDCB}"/>
              </a:ext>
            </a:extLst>
          </p:cNvPr>
          <p:cNvSpPr txBox="1"/>
          <p:nvPr/>
        </p:nvSpPr>
        <p:spPr>
          <a:xfrm>
            <a:off x="8077202" y="6110253"/>
            <a:ext cx="243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 Data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B23E79-3AF7-3DEC-7F17-63C68B6C4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6" y="2590799"/>
            <a:ext cx="3241965" cy="324196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8861B2-77E2-E2CC-FCF2-71F49E6685B2}"/>
              </a:ext>
            </a:extLst>
          </p:cNvPr>
          <p:cNvSpPr txBox="1"/>
          <p:nvPr/>
        </p:nvSpPr>
        <p:spPr>
          <a:xfrm>
            <a:off x="8077202" y="3048000"/>
            <a:ext cx="2182008" cy="25853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SF Mono Medium" panose="020B0009000002000000" pitchFamily="49" charset="0"/>
              </a:rPr>
              <a:t>x/</a:t>
            </a:r>
            <a:r>
              <a:rPr lang="en-US" dirty="0" err="1">
                <a:solidFill>
                  <a:schemeClr val="accent2"/>
                </a:solidFill>
                <a:latin typeface="SF Mono Medium" panose="020B0009000002000000" pitchFamily="49" charset="0"/>
              </a:rPr>
              <a:t>D:y</a:t>
            </a:r>
            <a:r>
              <a:rPr lang="en-US" dirty="0">
                <a:solidFill>
                  <a:schemeClr val="accent2"/>
                </a:solidFill>
                <a:latin typeface="SF Mono Medium" panose="020B0009000002000000" pitchFamily="49" charset="0"/>
              </a:rPr>
              <a:t>/</a:t>
            </a:r>
            <a:r>
              <a:rPr lang="en-US" dirty="0" err="1">
                <a:solidFill>
                  <a:schemeClr val="accent2"/>
                </a:solidFill>
                <a:latin typeface="SF Mono Medium" panose="020B0009000002000000" pitchFamily="49" charset="0"/>
              </a:rPr>
              <a:t>D:iter</a:t>
            </a:r>
            <a:r>
              <a:rPr lang="en-US" dirty="0">
                <a:solidFill>
                  <a:schemeClr val="accent2"/>
                </a:solidFill>
                <a:latin typeface="SF Mono Medium" panose="020B0009000002000000" pitchFamily="49" charset="0"/>
              </a:rPr>
              <a:t>/D</a:t>
            </a:r>
          </a:p>
          <a:p>
            <a:r>
              <a:rPr lang="en-US" dirty="0">
                <a:solidFill>
                  <a:schemeClr val="accent2"/>
                </a:solidFill>
                <a:latin typeface="SF Mono Medium" panose="020B0009000002000000" pitchFamily="49" charset="0"/>
              </a:rPr>
              <a:t>-2.500 -1.5 0</a:t>
            </a:r>
          </a:p>
          <a:p>
            <a:r>
              <a:rPr lang="en-US" dirty="0">
                <a:solidFill>
                  <a:schemeClr val="accent2"/>
                </a:solidFill>
                <a:latin typeface="SF Mono Medium" panose="020B0009000002000000" pitchFamily="49" charset="0"/>
              </a:rPr>
              <a:t>-2.499 -1.5 0</a:t>
            </a:r>
          </a:p>
          <a:p>
            <a:r>
              <a:rPr lang="en-US" dirty="0">
                <a:solidFill>
                  <a:schemeClr val="accent2"/>
                </a:solidFill>
                <a:latin typeface="SF Mono Medium" panose="020B0009000002000000" pitchFamily="49" charset="0"/>
              </a:rPr>
              <a:t>-2.498 -1.5 0</a:t>
            </a:r>
          </a:p>
          <a:p>
            <a:r>
              <a:rPr lang="en-US" dirty="0">
                <a:solidFill>
                  <a:schemeClr val="accent2"/>
                </a:solidFill>
                <a:latin typeface="SF Mono Medium" panose="020B0009000002000000" pitchFamily="49" charset="0"/>
              </a:rPr>
              <a:t>-2.497 -1.5 0</a:t>
            </a:r>
          </a:p>
          <a:p>
            <a:r>
              <a:rPr lang="en-US" dirty="0">
                <a:solidFill>
                  <a:schemeClr val="accent2"/>
                </a:solidFill>
                <a:latin typeface="SF Mono Medium" panose="020B0009000002000000" pitchFamily="49" charset="0"/>
              </a:rPr>
              <a:t>-2.496 -1.5 0</a:t>
            </a:r>
          </a:p>
          <a:p>
            <a:r>
              <a:rPr lang="en-US" dirty="0">
                <a:solidFill>
                  <a:schemeClr val="accent2"/>
                </a:solidFill>
                <a:latin typeface="SF Mono Medium" panose="020B0009000002000000" pitchFamily="49" charset="0"/>
              </a:rPr>
              <a:t>-2.495 -1.5 0</a:t>
            </a:r>
          </a:p>
          <a:p>
            <a:r>
              <a:rPr lang="en-US" dirty="0">
                <a:solidFill>
                  <a:schemeClr val="accent2"/>
                </a:solidFill>
                <a:latin typeface="SF Mono Medium" panose="020B0009000002000000" pitchFamily="49" charset="0"/>
              </a:rPr>
              <a:t>-2.494 -1.5 0</a:t>
            </a:r>
          </a:p>
          <a:p>
            <a:r>
              <a:rPr lang="en-US" dirty="0">
                <a:solidFill>
                  <a:schemeClr val="accent2"/>
                </a:solidFill>
                <a:latin typeface="SF Mono Medium" panose="020B0009000002000000" pitchFamily="49" charset="0"/>
              </a:rPr>
              <a:t>-2.493 -1.5 0</a:t>
            </a:r>
          </a:p>
        </p:txBody>
      </p:sp>
    </p:spTree>
    <p:extLst>
      <p:ext uri="{BB962C8B-B14F-4D97-AF65-F5344CB8AC3E}">
        <p14:creationId xmlns:p14="http://schemas.microsoft.com/office/powerpoint/2010/main" val="995065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1945084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AAFF3-C0EB-9FD8-F4B0-08EF5B1FC426}"/>
              </a:ext>
            </a:extLst>
          </p:cNvPr>
          <p:cNvSpPr txBox="1"/>
          <p:nvPr/>
        </p:nvSpPr>
        <p:spPr>
          <a:xfrm>
            <a:off x="6720840" y="2065431"/>
            <a:ext cx="5356380" cy="1754326"/>
          </a:xfrm>
          <a:custGeom>
            <a:avLst/>
            <a:gdLst>
              <a:gd name="connsiteX0" fmla="*/ 0 w 5356380"/>
              <a:gd name="connsiteY0" fmla="*/ 0 h 1754326"/>
              <a:gd name="connsiteX1" fmla="*/ 508856 w 5356380"/>
              <a:gd name="connsiteY1" fmla="*/ 0 h 1754326"/>
              <a:gd name="connsiteX2" fmla="*/ 1285531 w 5356380"/>
              <a:gd name="connsiteY2" fmla="*/ 0 h 1754326"/>
              <a:gd name="connsiteX3" fmla="*/ 1955079 w 5356380"/>
              <a:gd name="connsiteY3" fmla="*/ 0 h 1754326"/>
              <a:gd name="connsiteX4" fmla="*/ 2678190 w 5356380"/>
              <a:gd name="connsiteY4" fmla="*/ 0 h 1754326"/>
              <a:gd name="connsiteX5" fmla="*/ 3240610 w 5356380"/>
              <a:gd name="connsiteY5" fmla="*/ 0 h 1754326"/>
              <a:gd name="connsiteX6" fmla="*/ 3749466 w 5356380"/>
              <a:gd name="connsiteY6" fmla="*/ 0 h 1754326"/>
              <a:gd name="connsiteX7" fmla="*/ 4365450 w 5356380"/>
              <a:gd name="connsiteY7" fmla="*/ 0 h 1754326"/>
              <a:gd name="connsiteX8" fmla="*/ 5356380 w 5356380"/>
              <a:gd name="connsiteY8" fmla="*/ 0 h 1754326"/>
              <a:gd name="connsiteX9" fmla="*/ 5356380 w 5356380"/>
              <a:gd name="connsiteY9" fmla="*/ 619862 h 1754326"/>
              <a:gd name="connsiteX10" fmla="*/ 5356380 w 5356380"/>
              <a:gd name="connsiteY10" fmla="*/ 1169551 h 1754326"/>
              <a:gd name="connsiteX11" fmla="*/ 5356380 w 5356380"/>
              <a:gd name="connsiteY11" fmla="*/ 1754326 h 1754326"/>
              <a:gd name="connsiteX12" fmla="*/ 4686833 w 5356380"/>
              <a:gd name="connsiteY12" fmla="*/ 1754326 h 1754326"/>
              <a:gd name="connsiteX13" fmla="*/ 4177976 w 5356380"/>
              <a:gd name="connsiteY13" fmla="*/ 1754326 h 1754326"/>
              <a:gd name="connsiteX14" fmla="*/ 3401301 w 5356380"/>
              <a:gd name="connsiteY14" fmla="*/ 1754326 h 1754326"/>
              <a:gd name="connsiteX15" fmla="*/ 2892445 w 5356380"/>
              <a:gd name="connsiteY15" fmla="*/ 1754326 h 1754326"/>
              <a:gd name="connsiteX16" fmla="*/ 2222898 w 5356380"/>
              <a:gd name="connsiteY16" fmla="*/ 1754326 h 1754326"/>
              <a:gd name="connsiteX17" fmla="*/ 1446223 w 5356380"/>
              <a:gd name="connsiteY17" fmla="*/ 1754326 h 1754326"/>
              <a:gd name="connsiteX18" fmla="*/ 723111 w 5356380"/>
              <a:gd name="connsiteY18" fmla="*/ 1754326 h 1754326"/>
              <a:gd name="connsiteX19" fmla="*/ 0 w 5356380"/>
              <a:gd name="connsiteY19" fmla="*/ 1754326 h 1754326"/>
              <a:gd name="connsiteX20" fmla="*/ 0 w 5356380"/>
              <a:gd name="connsiteY20" fmla="*/ 1134464 h 1754326"/>
              <a:gd name="connsiteX21" fmla="*/ 0 w 5356380"/>
              <a:gd name="connsiteY21" fmla="*/ 602319 h 1754326"/>
              <a:gd name="connsiteX22" fmla="*/ 0 w 5356380"/>
              <a:gd name="connsiteY22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56380" h="1754326" fill="none" extrusionOk="0">
                <a:moveTo>
                  <a:pt x="0" y="0"/>
                </a:moveTo>
                <a:cubicBezTo>
                  <a:pt x="173224" y="-17497"/>
                  <a:pt x="378299" y="12017"/>
                  <a:pt x="508856" y="0"/>
                </a:cubicBezTo>
                <a:cubicBezTo>
                  <a:pt x="639413" y="-12017"/>
                  <a:pt x="1026360" y="-14368"/>
                  <a:pt x="1285531" y="0"/>
                </a:cubicBezTo>
                <a:cubicBezTo>
                  <a:pt x="1544703" y="14368"/>
                  <a:pt x="1677776" y="16614"/>
                  <a:pt x="1955079" y="0"/>
                </a:cubicBezTo>
                <a:cubicBezTo>
                  <a:pt x="2232382" y="-16614"/>
                  <a:pt x="2443891" y="10421"/>
                  <a:pt x="2678190" y="0"/>
                </a:cubicBezTo>
                <a:cubicBezTo>
                  <a:pt x="2912489" y="-10421"/>
                  <a:pt x="3120071" y="-6191"/>
                  <a:pt x="3240610" y="0"/>
                </a:cubicBezTo>
                <a:cubicBezTo>
                  <a:pt x="3361149" y="6191"/>
                  <a:pt x="3602463" y="18324"/>
                  <a:pt x="3749466" y="0"/>
                </a:cubicBezTo>
                <a:cubicBezTo>
                  <a:pt x="3896469" y="-18324"/>
                  <a:pt x="4180319" y="-16451"/>
                  <a:pt x="4365450" y="0"/>
                </a:cubicBezTo>
                <a:cubicBezTo>
                  <a:pt x="4550581" y="16451"/>
                  <a:pt x="5139242" y="-12193"/>
                  <a:pt x="5356380" y="0"/>
                </a:cubicBezTo>
                <a:cubicBezTo>
                  <a:pt x="5368877" y="256350"/>
                  <a:pt x="5369107" y="322390"/>
                  <a:pt x="5356380" y="619862"/>
                </a:cubicBezTo>
                <a:cubicBezTo>
                  <a:pt x="5343653" y="917334"/>
                  <a:pt x="5329920" y="995973"/>
                  <a:pt x="5356380" y="1169551"/>
                </a:cubicBezTo>
                <a:cubicBezTo>
                  <a:pt x="5382840" y="1343129"/>
                  <a:pt x="5334127" y="1593266"/>
                  <a:pt x="5356380" y="1754326"/>
                </a:cubicBezTo>
                <a:cubicBezTo>
                  <a:pt x="5098193" y="1777600"/>
                  <a:pt x="4993429" y="1732831"/>
                  <a:pt x="4686833" y="1754326"/>
                </a:cubicBezTo>
                <a:cubicBezTo>
                  <a:pt x="4380237" y="1775821"/>
                  <a:pt x="4364500" y="1770253"/>
                  <a:pt x="4177976" y="1754326"/>
                </a:cubicBezTo>
                <a:cubicBezTo>
                  <a:pt x="3991452" y="1738399"/>
                  <a:pt x="3597919" y="1756572"/>
                  <a:pt x="3401301" y="1754326"/>
                </a:cubicBezTo>
                <a:cubicBezTo>
                  <a:pt x="3204684" y="1752080"/>
                  <a:pt x="3038475" y="1761013"/>
                  <a:pt x="2892445" y="1754326"/>
                </a:cubicBezTo>
                <a:cubicBezTo>
                  <a:pt x="2746415" y="1747639"/>
                  <a:pt x="2400151" y="1742543"/>
                  <a:pt x="2222898" y="1754326"/>
                </a:cubicBezTo>
                <a:cubicBezTo>
                  <a:pt x="2045645" y="1766109"/>
                  <a:pt x="1658095" y="1745966"/>
                  <a:pt x="1446223" y="1754326"/>
                </a:cubicBezTo>
                <a:cubicBezTo>
                  <a:pt x="1234352" y="1762686"/>
                  <a:pt x="871325" y="1769880"/>
                  <a:pt x="723111" y="1754326"/>
                </a:cubicBezTo>
                <a:cubicBezTo>
                  <a:pt x="574897" y="1738772"/>
                  <a:pt x="144745" y="1758814"/>
                  <a:pt x="0" y="1754326"/>
                </a:cubicBezTo>
                <a:cubicBezTo>
                  <a:pt x="-13660" y="1480860"/>
                  <a:pt x="25059" y="1361276"/>
                  <a:pt x="0" y="1134464"/>
                </a:cubicBezTo>
                <a:cubicBezTo>
                  <a:pt x="-25059" y="907652"/>
                  <a:pt x="-5659" y="835586"/>
                  <a:pt x="0" y="602319"/>
                </a:cubicBezTo>
                <a:cubicBezTo>
                  <a:pt x="5659" y="369053"/>
                  <a:pt x="-9042" y="249430"/>
                  <a:pt x="0" y="0"/>
                </a:cubicBezTo>
                <a:close/>
              </a:path>
              <a:path w="5356380" h="1754326" stroke="0" extrusionOk="0">
                <a:moveTo>
                  <a:pt x="0" y="0"/>
                </a:moveTo>
                <a:cubicBezTo>
                  <a:pt x="231781" y="16884"/>
                  <a:pt x="519131" y="34469"/>
                  <a:pt x="723111" y="0"/>
                </a:cubicBezTo>
                <a:cubicBezTo>
                  <a:pt x="927091" y="-34469"/>
                  <a:pt x="1240762" y="-15236"/>
                  <a:pt x="1392659" y="0"/>
                </a:cubicBezTo>
                <a:cubicBezTo>
                  <a:pt x="1544556" y="15236"/>
                  <a:pt x="1752769" y="10698"/>
                  <a:pt x="1955079" y="0"/>
                </a:cubicBezTo>
                <a:cubicBezTo>
                  <a:pt x="2157389" y="-10698"/>
                  <a:pt x="2302885" y="-5948"/>
                  <a:pt x="2517499" y="0"/>
                </a:cubicBezTo>
                <a:cubicBezTo>
                  <a:pt x="2732113" y="5948"/>
                  <a:pt x="2913228" y="-31337"/>
                  <a:pt x="3240610" y="0"/>
                </a:cubicBezTo>
                <a:cubicBezTo>
                  <a:pt x="3567992" y="31337"/>
                  <a:pt x="3560331" y="-26718"/>
                  <a:pt x="3803030" y="0"/>
                </a:cubicBezTo>
                <a:cubicBezTo>
                  <a:pt x="4045729" y="26718"/>
                  <a:pt x="4227034" y="23879"/>
                  <a:pt x="4365450" y="0"/>
                </a:cubicBezTo>
                <a:cubicBezTo>
                  <a:pt x="4503866" y="-23879"/>
                  <a:pt x="5081234" y="42487"/>
                  <a:pt x="5356380" y="0"/>
                </a:cubicBezTo>
                <a:cubicBezTo>
                  <a:pt x="5371947" y="218770"/>
                  <a:pt x="5371845" y="312996"/>
                  <a:pt x="5356380" y="584775"/>
                </a:cubicBezTo>
                <a:cubicBezTo>
                  <a:pt x="5340915" y="856554"/>
                  <a:pt x="5356764" y="1050313"/>
                  <a:pt x="5356380" y="1187094"/>
                </a:cubicBezTo>
                <a:cubicBezTo>
                  <a:pt x="5355996" y="1323875"/>
                  <a:pt x="5365439" y="1473955"/>
                  <a:pt x="5356380" y="1754326"/>
                </a:cubicBezTo>
                <a:cubicBezTo>
                  <a:pt x="4976175" y="1719693"/>
                  <a:pt x="4763089" y="1780599"/>
                  <a:pt x="4579705" y="1754326"/>
                </a:cubicBezTo>
                <a:cubicBezTo>
                  <a:pt x="4396321" y="1728053"/>
                  <a:pt x="4206375" y="1738856"/>
                  <a:pt x="4017285" y="1754326"/>
                </a:cubicBezTo>
                <a:cubicBezTo>
                  <a:pt x="3828195" y="1769796"/>
                  <a:pt x="3612864" y="1759078"/>
                  <a:pt x="3401301" y="1754326"/>
                </a:cubicBezTo>
                <a:cubicBezTo>
                  <a:pt x="3189738" y="1749574"/>
                  <a:pt x="3068128" y="1779718"/>
                  <a:pt x="2838881" y="1754326"/>
                </a:cubicBezTo>
                <a:cubicBezTo>
                  <a:pt x="2609634" y="1728934"/>
                  <a:pt x="2248199" y="1745618"/>
                  <a:pt x="2062206" y="1754326"/>
                </a:cubicBezTo>
                <a:cubicBezTo>
                  <a:pt x="1876214" y="1763034"/>
                  <a:pt x="1529314" y="1744443"/>
                  <a:pt x="1285531" y="1754326"/>
                </a:cubicBezTo>
                <a:cubicBezTo>
                  <a:pt x="1041748" y="1764209"/>
                  <a:pt x="446569" y="1695710"/>
                  <a:pt x="0" y="1754326"/>
                </a:cubicBezTo>
                <a:cubicBezTo>
                  <a:pt x="-22387" y="1583407"/>
                  <a:pt x="-8810" y="1394100"/>
                  <a:pt x="0" y="1134464"/>
                </a:cubicBezTo>
                <a:cubicBezTo>
                  <a:pt x="8810" y="874828"/>
                  <a:pt x="6255" y="766475"/>
                  <a:pt x="0" y="602319"/>
                </a:cubicBezTo>
                <a:cubicBezTo>
                  <a:pt x="-6255" y="438163"/>
                  <a:pt x="20647" y="267545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8950548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ROOT macros are quasi-C/C++ files that perform data-analysis operations &amp; graphing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4"/>
                </a:solidFill>
              </a:rPr>
              <a:t>Better than interactive-mode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4"/>
                </a:solidFill>
              </a:rPr>
              <a:t>Faster, more controlled, repeatable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4"/>
                </a:solidFill>
              </a:rPr>
              <a:t>ROOT program will give you error-messages and clues to fix any problems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0964C-22AC-D3CD-C83D-009F76EAEE8D}"/>
              </a:ext>
            </a:extLst>
          </p:cNvPr>
          <p:cNvSpPr txBox="1"/>
          <p:nvPr/>
        </p:nvSpPr>
        <p:spPr>
          <a:xfrm>
            <a:off x="5662081" y="4538659"/>
            <a:ext cx="5223594" cy="160043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Plant and Grow a </a:t>
            </a:r>
            <a:r>
              <a:rPr lang="en-US" b="1" dirty="0" err="1"/>
              <a:t>TTree</a:t>
            </a:r>
            <a:r>
              <a:rPr lang="en-US" b="1" dirty="0"/>
              <a:t>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Make a pointer to a spot in memory for a large data-table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Syntax: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&lt;Object&gt; *name = new &lt;Object&gt;(name, title, etc.);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 err="1">
                <a:solidFill>
                  <a:schemeClr val="accent4"/>
                </a:solidFill>
              </a:rPr>
              <a:t>TTrees</a:t>
            </a:r>
            <a:r>
              <a:rPr lang="en-US" sz="1600" b="1" dirty="0">
                <a:solidFill>
                  <a:schemeClr val="accent4"/>
                </a:solidFill>
              </a:rPr>
              <a:t> are convenient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4"/>
                </a:solidFill>
              </a:rPr>
              <a:t>Associated operation to read that data file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701C7A-887E-4E6C-7A41-D16BBD2AB6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flipH="1" flipV="1">
            <a:off x="4606724" y="4523188"/>
            <a:ext cx="1055357" cy="81569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8FAEFBA-0290-BF3F-DF17-9EE24651B50C}"/>
              </a:ext>
            </a:extLst>
          </p:cNvPr>
          <p:cNvSpPr/>
          <p:nvPr/>
        </p:nvSpPr>
        <p:spPr>
          <a:xfrm>
            <a:off x="4364602" y="3895642"/>
            <a:ext cx="242122" cy="1255092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48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857052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0964C-22AC-D3CD-C83D-009F76EAEE8D}"/>
              </a:ext>
            </a:extLst>
          </p:cNvPr>
          <p:cNvSpPr txBox="1"/>
          <p:nvPr/>
        </p:nvSpPr>
        <p:spPr>
          <a:xfrm>
            <a:off x="5945976" y="3915406"/>
            <a:ext cx="5223594" cy="209288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Sow Seeds for Histograms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/>
                </a:solidFill>
              </a:rPr>
              <a:t>Histograms need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/>
                </a:solidFill>
              </a:rPr>
              <a:t>Integer number of bins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/>
                </a:solidFill>
              </a:rPr>
              <a:t>A range for all variables (doubles)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/>
                </a:solidFill>
              </a:rPr>
              <a:t>1, 2, and 3-D histograms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chemeClr val="accent2"/>
                </a:solidFill>
              </a:rPr>
              <a:t>Here, we preserve the pixels from our generation code to keep the discrete structure of the image in mind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701C7A-887E-4E6C-7A41-D16BBD2AB6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flipH="1">
            <a:off x="4048151" y="4961847"/>
            <a:ext cx="1897825" cy="905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8FAEFBA-0290-BF3F-DF17-9EE24651B50C}"/>
              </a:ext>
            </a:extLst>
          </p:cNvPr>
          <p:cNvSpPr/>
          <p:nvPr/>
        </p:nvSpPr>
        <p:spPr>
          <a:xfrm>
            <a:off x="3806029" y="3681167"/>
            <a:ext cx="242122" cy="2579469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3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3342972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0964C-22AC-D3CD-C83D-009F76EAEE8D}"/>
              </a:ext>
            </a:extLst>
          </p:cNvPr>
          <p:cNvSpPr txBox="1"/>
          <p:nvPr/>
        </p:nvSpPr>
        <p:spPr>
          <a:xfrm>
            <a:off x="4908037" y="2088529"/>
            <a:ext cx="7283963" cy="230832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Book a few empty histograms (we’ll fill them later)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TH1D *name = new TH1D(“name”, “title”, </a:t>
            </a:r>
            <a:r>
              <a:rPr lang="en-US" sz="1400" b="1" dirty="0" err="1">
                <a:solidFill>
                  <a:schemeClr val="accent2"/>
                </a:solidFill>
              </a:rPr>
              <a:t>nbins</a:t>
            </a:r>
            <a:r>
              <a:rPr lang="en-US" sz="1400" b="1" dirty="0">
                <a:solidFill>
                  <a:schemeClr val="accent2"/>
                </a:solidFill>
              </a:rPr>
              <a:t>, </a:t>
            </a:r>
            <a:r>
              <a:rPr lang="en-US" sz="1400" b="1" dirty="0" err="1">
                <a:solidFill>
                  <a:schemeClr val="accent2"/>
                </a:solidFill>
              </a:rPr>
              <a:t>xlo</a:t>
            </a:r>
            <a:r>
              <a:rPr lang="en-US" sz="1400" b="1" dirty="0">
                <a:solidFill>
                  <a:schemeClr val="accent2"/>
                </a:solidFill>
              </a:rPr>
              <a:t>, </a:t>
            </a:r>
            <a:r>
              <a:rPr lang="en-US" sz="1400" b="1" dirty="0" err="1">
                <a:solidFill>
                  <a:schemeClr val="accent2"/>
                </a:solidFill>
              </a:rPr>
              <a:t>xhi</a:t>
            </a:r>
            <a:r>
              <a:rPr lang="en-US" sz="1400" b="1" dirty="0">
                <a:solidFill>
                  <a:schemeClr val="accent2"/>
                </a:solidFill>
              </a:rPr>
              <a:t>);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Histogram with doubles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For us: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 err="1">
                <a:solidFill>
                  <a:schemeClr val="accent2"/>
                </a:solidFill>
              </a:rPr>
              <a:t>h_iter</a:t>
            </a:r>
            <a:r>
              <a:rPr lang="en-US" sz="1400" b="1" dirty="0">
                <a:solidFill>
                  <a:schemeClr val="accent2"/>
                </a:solidFill>
              </a:rPr>
              <a:t> is the distribution of the number of iterations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Said another way: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y-axis shows the number of pixels which experienced the same “number of iterations” as the dependent variable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x-axis shows the number of iterations as the independent variable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701C7A-887E-4E6C-7A41-D16BBD2AB6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flipH="1" flipV="1">
            <a:off x="4142342" y="2738459"/>
            <a:ext cx="765695" cy="50423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8FAEFBA-0290-BF3F-DF17-9EE24651B50C}"/>
              </a:ext>
            </a:extLst>
          </p:cNvPr>
          <p:cNvSpPr/>
          <p:nvPr/>
        </p:nvSpPr>
        <p:spPr>
          <a:xfrm>
            <a:off x="3927090" y="2259992"/>
            <a:ext cx="215252" cy="956934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21F62D-4580-D95D-7FB9-09C36779F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3221" y="3512462"/>
            <a:ext cx="2710133" cy="39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95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47AD-8125-1592-4FF7-F6FAB71F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AE0E9-E1C6-851E-FBBC-340B92900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Computer-focused example to discover how accurate our computer’s arithmetic is/can be; quick reminder of how to compile C++ code; very simple code as a template; brief excursion into history; </a:t>
            </a:r>
          </a:p>
        </p:txBody>
      </p:sp>
    </p:spTree>
    <p:extLst>
      <p:ext uri="{BB962C8B-B14F-4D97-AF65-F5344CB8AC3E}">
        <p14:creationId xmlns:p14="http://schemas.microsoft.com/office/powerpoint/2010/main" val="986481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6837726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0964C-22AC-D3CD-C83D-009F76EAEE8D}"/>
              </a:ext>
            </a:extLst>
          </p:cNvPr>
          <p:cNvSpPr txBox="1"/>
          <p:nvPr/>
        </p:nvSpPr>
        <p:spPr>
          <a:xfrm>
            <a:off x="6212910" y="2088529"/>
            <a:ext cx="5979090" cy="381642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Fill the histograms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 err="1">
                <a:solidFill>
                  <a:schemeClr val="accent2"/>
                </a:solidFill>
              </a:rPr>
              <a:t>TTree</a:t>
            </a:r>
            <a:r>
              <a:rPr lang="en-US" sz="1400" b="1" dirty="0">
                <a:solidFill>
                  <a:schemeClr val="accent2"/>
                </a:solidFill>
              </a:rPr>
              <a:t>-&gt;Draw(“variable”, “cuts &amp; filters”, “graphics options”);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“</a:t>
            </a:r>
            <a:r>
              <a:rPr lang="en-US" sz="1400" b="1" dirty="0" err="1">
                <a:solidFill>
                  <a:schemeClr val="accent2"/>
                </a:solidFill>
              </a:rPr>
              <a:t>goff</a:t>
            </a:r>
            <a:r>
              <a:rPr lang="en-US" sz="1400" b="1" dirty="0">
                <a:solidFill>
                  <a:schemeClr val="accent2"/>
                </a:solidFill>
              </a:rPr>
              <a:t>” means “Don’t actually pop up a window with a graph.”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That can be a very slow process with a lot of data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We’ll draw the histograms later (much faster)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We aren’t doing any cuts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We could say “x&lt;0” if we only want to analyze the positive-real side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We could say “y*y%2==0” if we only want to analyze points with squared imaginary-parts that are even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The “&gt;&gt;” Syntax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“variable&gt;&gt;histogram”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means “draw the variable from the </a:t>
            </a:r>
            <a:r>
              <a:rPr lang="en-US" sz="1400" b="1" dirty="0" err="1">
                <a:solidFill>
                  <a:schemeClr val="accent2"/>
                </a:solidFill>
              </a:rPr>
              <a:t>TTree</a:t>
            </a:r>
            <a:r>
              <a:rPr lang="en-US" sz="1400" b="1" dirty="0">
                <a:solidFill>
                  <a:schemeClr val="accent2"/>
                </a:solidFill>
              </a:rPr>
              <a:t> and fill the nominated histogram at the same time”</a:t>
            </a:r>
          </a:p>
          <a:p>
            <a:pPr marL="1200150" lvl="2" indent="-285750">
              <a:buFont typeface="Wingdings" pitchFamily="2" charset="2"/>
              <a:buChar char="§"/>
            </a:pPr>
            <a:endParaRPr lang="en-US" sz="1400" b="1" dirty="0">
              <a:solidFill>
                <a:schemeClr val="accent2"/>
              </a:solidFill>
            </a:endParaRPr>
          </a:p>
          <a:p>
            <a:r>
              <a:rPr lang="en-US" sz="1400" b="1" dirty="0"/>
              <a:t>Next, we’ll just look at </a:t>
            </a:r>
            <a:r>
              <a:rPr lang="en-US" sz="1400" b="1" dirty="0" err="1"/>
              <a:t>h_iter</a:t>
            </a:r>
            <a:r>
              <a:rPr lang="en-US" sz="1400" b="1" dirty="0"/>
              <a:t> and do some math with it.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701C7A-887E-4E6C-7A41-D16BBD2AB6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flipH="1">
            <a:off x="5662081" y="3996744"/>
            <a:ext cx="550829" cy="15112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8FAEFBA-0290-BF3F-DF17-9EE24651B50C}"/>
              </a:ext>
            </a:extLst>
          </p:cNvPr>
          <p:cNvSpPr/>
          <p:nvPr/>
        </p:nvSpPr>
        <p:spPr>
          <a:xfrm>
            <a:off x="5446829" y="3669401"/>
            <a:ext cx="215252" cy="956934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87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8891990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0964C-22AC-D3CD-C83D-009F76EAEE8D}"/>
              </a:ext>
            </a:extLst>
          </p:cNvPr>
          <p:cNvSpPr txBox="1"/>
          <p:nvPr/>
        </p:nvSpPr>
        <p:spPr>
          <a:xfrm>
            <a:off x="5895358" y="3749457"/>
            <a:ext cx="5507390" cy="310854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Make a copy histogram to do some operations 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TH1D *</a:t>
            </a:r>
            <a:r>
              <a:rPr lang="en-US" sz="1400" b="1" dirty="0" err="1">
                <a:solidFill>
                  <a:schemeClr val="accent2"/>
                </a:solidFill>
              </a:rPr>
              <a:t>h_clone</a:t>
            </a:r>
            <a:r>
              <a:rPr lang="en-US" sz="1400" b="1" dirty="0">
                <a:solidFill>
                  <a:schemeClr val="accent2"/>
                </a:solidFill>
              </a:rPr>
              <a:t> = (TH1D*)</a:t>
            </a:r>
            <a:r>
              <a:rPr lang="en-US" sz="1400" b="1" dirty="0" err="1">
                <a:solidFill>
                  <a:schemeClr val="accent2"/>
                </a:solidFill>
              </a:rPr>
              <a:t>h_original</a:t>
            </a:r>
            <a:r>
              <a:rPr lang="en-US" sz="1400" b="1" dirty="0">
                <a:solidFill>
                  <a:schemeClr val="accent2"/>
                </a:solidFill>
              </a:rPr>
              <a:t>-&gt;Clone(“</a:t>
            </a:r>
            <a:r>
              <a:rPr lang="en-US" sz="1400" b="1" dirty="0" err="1">
                <a:solidFill>
                  <a:schemeClr val="accent2"/>
                </a:solidFill>
              </a:rPr>
              <a:t>h_clone</a:t>
            </a:r>
            <a:r>
              <a:rPr lang="en-US" sz="1400" b="1" dirty="0">
                <a:solidFill>
                  <a:schemeClr val="accent2"/>
                </a:solidFill>
              </a:rPr>
              <a:t>”)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Copies the original histogram to a new place in memory and makes a pointer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histogram-&gt;Sumw2()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keeps track of the uncertainty (error bars) when histograms are scaled or combined with other histograms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histogram-&gt;Scale(#)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multiply by a number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Loop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Changing the bin content (number of times the “number of iterations” appears) to divide by the independent variable itself.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701C7A-887E-4E6C-7A41-D16BBD2AB6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flipH="1" flipV="1">
            <a:off x="5613654" y="3558585"/>
            <a:ext cx="281704" cy="174514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8FAEFBA-0290-BF3F-DF17-9EE24651B50C}"/>
              </a:ext>
            </a:extLst>
          </p:cNvPr>
          <p:cNvSpPr/>
          <p:nvPr/>
        </p:nvSpPr>
        <p:spPr>
          <a:xfrm>
            <a:off x="5298510" y="2567109"/>
            <a:ext cx="315144" cy="1982951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DAC0A-3ACA-8FC6-08D4-109824FAABFE}"/>
              </a:ext>
            </a:extLst>
          </p:cNvPr>
          <p:cNvSpPr txBox="1"/>
          <p:nvPr/>
        </p:nvSpPr>
        <p:spPr>
          <a:xfrm>
            <a:off x="6895978" y="2081210"/>
            <a:ext cx="5200509" cy="1384995"/>
          </a:xfrm>
          <a:custGeom>
            <a:avLst/>
            <a:gdLst>
              <a:gd name="connsiteX0" fmla="*/ 0 w 5200509"/>
              <a:gd name="connsiteY0" fmla="*/ 0 h 1384995"/>
              <a:gd name="connsiteX1" fmla="*/ 421819 w 5200509"/>
              <a:gd name="connsiteY1" fmla="*/ 0 h 1384995"/>
              <a:gd name="connsiteX2" fmla="*/ 1103664 w 5200509"/>
              <a:gd name="connsiteY2" fmla="*/ 0 h 1384995"/>
              <a:gd name="connsiteX3" fmla="*/ 1733503 w 5200509"/>
              <a:gd name="connsiteY3" fmla="*/ 0 h 1384995"/>
              <a:gd name="connsiteX4" fmla="*/ 2155322 w 5200509"/>
              <a:gd name="connsiteY4" fmla="*/ 0 h 1384995"/>
              <a:gd name="connsiteX5" fmla="*/ 2681151 w 5200509"/>
              <a:gd name="connsiteY5" fmla="*/ 0 h 1384995"/>
              <a:gd name="connsiteX6" fmla="*/ 3362996 w 5200509"/>
              <a:gd name="connsiteY6" fmla="*/ 0 h 1384995"/>
              <a:gd name="connsiteX7" fmla="*/ 3940830 w 5200509"/>
              <a:gd name="connsiteY7" fmla="*/ 0 h 1384995"/>
              <a:gd name="connsiteX8" fmla="*/ 4570670 w 5200509"/>
              <a:gd name="connsiteY8" fmla="*/ 0 h 1384995"/>
              <a:gd name="connsiteX9" fmla="*/ 5200509 w 5200509"/>
              <a:gd name="connsiteY9" fmla="*/ 0 h 1384995"/>
              <a:gd name="connsiteX10" fmla="*/ 5200509 w 5200509"/>
              <a:gd name="connsiteY10" fmla="*/ 461665 h 1384995"/>
              <a:gd name="connsiteX11" fmla="*/ 5200509 w 5200509"/>
              <a:gd name="connsiteY11" fmla="*/ 937180 h 1384995"/>
              <a:gd name="connsiteX12" fmla="*/ 5200509 w 5200509"/>
              <a:gd name="connsiteY12" fmla="*/ 1384995 h 1384995"/>
              <a:gd name="connsiteX13" fmla="*/ 4778690 w 5200509"/>
              <a:gd name="connsiteY13" fmla="*/ 1384995 h 1384995"/>
              <a:gd name="connsiteX14" fmla="*/ 4356871 w 5200509"/>
              <a:gd name="connsiteY14" fmla="*/ 1384995 h 1384995"/>
              <a:gd name="connsiteX15" fmla="*/ 3727031 w 5200509"/>
              <a:gd name="connsiteY15" fmla="*/ 1384995 h 1384995"/>
              <a:gd name="connsiteX16" fmla="*/ 3305212 w 5200509"/>
              <a:gd name="connsiteY16" fmla="*/ 1384995 h 1384995"/>
              <a:gd name="connsiteX17" fmla="*/ 2727378 w 5200509"/>
              <a:gd name="connsiteY17" fmla="*/ 1384995 h 1384995"/>
              <a:gd name="connsiteX18" fmla="*/ 2253554 w 5200509"/>
              <a:gd name="connsiteY18" fmla="*/ 1384995 h 1384995"/>
              <a:gd name="connsiteX19" fmla="*/ 1675720 w 5200509"/>
              <a:gd name="connsiteY19" fmla="*/ 1384995 h 1384995"/>
              <a:gd name="connsiteX20" fmla="*/ 1097885 w 5200509"/>
              <a:gd name="connsiteY20" fmla="*/ 1384995 h 1384995"/>
              <a:gd name="connsiteX21" fmla="*/ 520051 w 5200509"/>
              <a:gd name="connsiteY21" fmla="*/ 1384995 h 1384995"/>
              <a:gd name="connsiteX22" fmla="*/ 0 w 5200509"/>
              <a:gd name="connsiteY22" fmla="*/ 1384995 h 1384995"/>
              <a:gd name="connsiteX23" fmla="*/ 0 w 5200509"/>
              <a:gd name="connsiteY23" fmla="*/ 937180 h 1384995"/>
              <a:gd name="connsiteX24" fmla="*/ 0 w 5200509"/>
              <a:gd name="connsiteY24" fmla="*/ 475515 h 1384995"/>
              <a:gd name="connsiteX25" fmla="*/ 0 w 5200509"/>
              <a:gd name="connsiteY25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00509" h="1384995" fill="none" extrusionOk="0">
                <a:moveTo>
                  <a:pt x="0" y="0"/>
                </a:moveTo>
                <a:cubicBezTo>
                  <a:pt x="166215" y="-24984"/>
                  <a:pt x="231291" y="47430"/>
                  <a:pt x="421819" y="0"/>
                </a:cubicBezTo>
                <a:cubicBezTo>
                  <a:pt x="612347" y="-47430"/>
                  <a:pt x="885822" y="21949"/>
                  <a:pt x="1103664" y="0"/>
                </a:cubicBezTo>
                <a:cubicBezTo>
                  <a:pt x="1321506" y="-21949"/>
                  <a:pt x="1521068" y="50096"/>
                  <a:pt x="1733503" y="0"/>
                </a:cubicBezTo>
                <a:cubicBezTo>
                  <a:pt x="1945938" y="-50096"/>
                  <a:pt x="1974229" y="23432"/>
                  <a:pt x="2155322" y="0"/>
                </a:cubicBezTo>
                <a:cubicBezTo>
                  <a:pt x="2336415" y="-23432"/>
                  <a:pt x="2542149" y="30722"/>
                  <a:pt x="2681151" y="0"/>
                </a:cubicBezTo>
                <a:cubicBezTo>
                  <a:pt x="2820153" y="-30722"/>
                  <a:pt x="3165919" y="53380"/>
                  <a:pt x="3362996" y="0"/>
                </a:cubicBezTo>
                <a:cubicBezTo>
                  <a:pt x="3560073" y="-53380"/>
                  <a:pt x="3677905" y="64764"/>
                  <a:pt x="3940830" y="0"/>
                </a:cubicBezTo>
                <a:cubicBezTo>
                  <a:pt x="4203755" y="-64764"/>
                  <a:pt x="4309830" y="18713"/>
                  <a:pt x="4570670" y="0"/>
                </a:cubicBezTo>
                <a:cubicBezTo>
                  <a:pt x="4831510" y="-18713"/>
                  <a:pt x="4963726" y="74421"/>
                  <a:pt x="5200509" y="0"/>
                </a:cubicBezTo>
                <a:cubicBezTo>
                  <a:pt x="5214098" y="230651"/>
                  <a:pt x="5197851" y="298859"/>
                  <a:pt x="5200509" y="461665"/>
                </a:cubicBezTo>
                <a:cubicBezTo>
                  <a:pt x="5203167" y="624471"/>
                  <a:pt x="5197725" y="737916"/>
                  <a:pt x="5200509" y="937180"/>
                </a:cubicBezTo>
                <a:cubicBezTo>
                  <a:pt x="5203293" y="1136445"/>
                  <a:pt x="5188904" y="1174972"/>
                  <a:pt x="5200509" y="1384995"/>
                </a:cubicBezTo>
                <a:cubicBezTo>
                  <a:pt x="5095325" y="1410923"/>
                  <a:pt x="4889802" y="1379321"/>
                  <a:pt x="4778690" y="1384995"/>
                </a:cubicBezTo>
                <a:cubicBezTo>
                  <a:pt x="4667578" y="1390669"/>
                  <a:pt x="4488111" y="1383478"/>
                  <a:pt x="4356871" y="1384995"/>
                </a:cubicBezTo>
                <a:cubicBezTo>
                  <a:pt x="4225631" y="1386512"/>
                  <a:pt x="3994022" y="1351791"/>
                  <a:pt x="3727031" y="1384995"/>
                </a:cubicBezTo>
                <a:cubicBezTo>
                  <a:pt x="3460040" y="1418199"/>
                  <a:pt x="3451980" y="1349038"/>
                  <a:pt x="3305212" y="1384995"/>
                </a:cubicBezTo>
                <a:cubicBezTo>
                  <a:pt x="3158444" y="1420952"/>
                  <a:pt x="2968160" y="1371276"/>
                  <a:pt x="2727378" y="1384995"/>
                </a:cubicBezTo>
                <a:cubicBezTo>
                  <a:pt x="2486596" y="1398714"/>
                  <a:pt x="2425022" y="1331289"/>
                  <a:pt x="2253554" y="1384995"/>
                </a:cubicBezTo>
                <a:cubicBezTo>
                  <a:pt x="2082086" y="1438701"/>
                  <a:pt x="1897618" y="1378743"/>
                  <a:pt x="1675720" y="1384995"/>
                </a:cubicBezTo>
                <a:cubicBezTo>
                  <a:pt x="1453822" y="1391247"/>
                  <a:pt x="1363912" y="1372084"/>
                  <a:pt x="1097885" y="1384995"/>
                </a:cubicBezTo>
                <a:cubicBezTo>
                  <a:pt x="831859" y="1397906"/>
                  <a:pt x="677428" y="1341765"/>
                  <a:pt x="520051" y="1384995"/>
                </a:cubicBezTo>
                <a:cubicBezTo>
                  <a:pt x="362674" y="1428225"/>
                  <a:pt x="191454" y="1360423"/>
                  <a:pt x="0" y="1384995"/>
                </a:cubicBezTo>
                <a:cubicBezTo>
                  <a:pt x="-37824" y="1240075"/>
                  <a:pt x="24217" y="1084898"/>
                  <a:pt x="0" y="937180"/>
                </a:cubicBezTo>
                <a:cubicBezTo>
                  <a:pt x="-24217" y="789462"/>
                  <a:pt x="47265" y="699847"/>
                  <a:pt x="0" y="475515"/>
                </a:cubicBezTo>
                <a:cubicBezTo>
                  <a:pt x="-47265" y="251183"/>
                  <a:pt x="49635" y="157196"/>
                  <a:pt x="0" y="0"/>
                </a:cubicBezTo>
                <a:close/>
              </a:path>
              <a:path w="5200509" h="1384995" stroke="0" extrusionOk="0">
                <a:moveTo>
                  <a:pt x="0" y="0"/>
                </a:moveTo>
                <a:cubicBezTo>
                  <a:pt x="211433" y="-56425"/>
                  <a:pt x="412504" y="37084"/>
                  <a:pt x="525829" y="0"/>
                </a:cubicBezTo>
                <a:cubicBezTo>
                  <a:pt x="639154" y="-37084"/>
                  <a:pt x="854598" y="18976"/>
                  <a:pt x="947648" y="0"/>
                </a:cubicBezTo>
                <a:cubicBezTo>
                  <a:pt x="1040698" y="-18976"/>
                  <a:pt x="1322647" y="26892"/>
                  <a:pt x="1629493" y="0"/>
                </a:cubicBezTo>
                <a:cubicBezTo>
                  <a:pt x="1936339" y="-26892"/>
                  <a:pt x="1895389" y="26001"/>
                  <a:pt x="2155322" y="0"/>
                </a:cubicBezTo>
                <a:cubicBezTo>
                  <a:pt x="2415255" y="-26001"/>
                  <a:pt x="2524199" y="38833"/>
                  <a:pt x="2681151" y="0"/>
                </a:cubicBezTo>
                <a:cubicBezTo>
                  <a:pt x="2838103" y="-38833"/>
                  <a:pt x="3147579" y="67320"/>
                  <a:pt x="3362996" y="0"/>
                </a:cubicBezTo>
                <a:cubicBezTo>
                  <a:pt x="3578413" y="-67320"/>
                  <a:pt x="3625393" y="35057"/>
                  <a:pt x="3836820" y="0"/>
                </a:cubicBezTo>
                <a:cubicBezTo>
                  <a:pt x="4048247" y="-35057"/>
                  <a:pt x="4250316" y="49549"/>
                  <a:pt x="4518664" y="0"/>
                </a:cubicBezTo>
                <a:cubicBezTo>
                  <a:pt x="4787012" y="-49549"/>
                  <a:pt x="4915142" y="31286"/>
                  <a:pt x="5200509" y="0"/>
                </a:cubicBezTo>
                <a:cubicBezTo>
                  <a:pt x="5228709" y="178584"/>
                  <a:pt x="5167434" y="304996"/>
                  <a:pt x="5200509" y="461665"/>
                </a:cubicBezTo>
                <a:cubicBezTo>
                  <a:pt x="5233584" y="618335"/>
                  <a:pt x="5179879" y="747153"/>
                  <a:pt x="5200509" y="923330"/>
                </a:cubicBezTo>
                <a:cubicBezTo>
                  <a:pt x="5221139" y="1099507"/>
                  <a:pt x="5200330" y="1244958"/>
                  <a:pt x="5200509" y="1384995"/>
                </a:cubicBezTo>
                <a:cubicBezTo>
                  <a:pt x="5095059" y="1396154"/>
                  <a:pt x="4909923" y="1369849"/>
                  <a:pt x="4778690" y="1384995"/>
                </a:cubicBezTo>
                <a:cubicBezTo>
                  <a:pt x="4647457" y="1400141"/>
                  <a:pt x="4416218" y="1305493"/>
                  <a:pt x="4096845" y="1384995"/>
                </a:cubicBezTo>
                <a:cubicBezTo>
                  <a:pt x="3777473" y="1464497"/>
                  <a:pt x="3781685" y="1336209"/>
                  <a:pt x="3623021" y="1384995"/>
                </a:cubicBezTo>
                <a:cubicBezTo>
                  <a:pt x="3464357" y="1433781"/>
                  <a:pt x="3195790" y="1370506"/>
                  <a:pt x="3045187" y="1384995"/>
                </a:cubicBezTo>
                <a:cubicBezTo>
                  <a:pt x="2894584" y="1399484"/>
                  <a:pt x="2557541" y="1377992"/>
                  <a:pt x="2363342" y="1384995"/>
                </a:cubicBezTo>
                <a:cubicBezTo>
                  <a:pt x="2169143" y="1391998"/>
                  <a:pt x="2007516" y="1359645"/>
                  <a:pt x="1785508" y="1384995"/>
                </a:cubicBezTo>
                <a:cubicBezTo>
                  <a:pt x="1563500" y="1410345"/>
                  <a:pt x="1569737" y="1349988"/>
                  <a:pt x="1363689" y="1384995"/>
                </a:cubicBezTo>
                <a:cubicBezTo>
                  <a:pt x="1157641" y="1420002"/>
                  <a:pt x="1019140" y="1348812"/>
                  <a:pt x="889865" y="1384995"/>
                </a:cubicBezTo>
                <a:cubicBezTo>
                  <a:pt x="760590" y="1421178"/>
                  <a:pt x="203384" y="1345584"/>
                  <a:pt x="0" y="1384995"/>
                </a:cubicBezTo>
                <a:cubicBezTo>
                  <a:pt x="-33836" y="1164640"/>
                  <a:pt x="52169" y="1086878"/>
                  <a:pt x="0" y="923330"/>
                </a:cubicBezTo>
                <a:cubicBezTo>
                  <a:pt x="-52169" y="759783"/>
                  <a:pt x="49708" y="598135"/>
                  <a:pt x="0" y="461665"/>
                </a:cubicBezTo>
                <a:cubicBezTo>
                  <a:pt x="-49708" y="325196"/>
                  <a:pt x="13225" y="9504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Some context: Nuclear physics observables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b="1" dirty="0">
                <a:solidFill>
                  <a:schemeClr val="accent2"/>
                </a:solidFill>
              </a:rPr>
              <a:t>Different experiment = different detector machine and electronics = different context (&amp; different approaches)</a:t>
            </a:r>
          </a:p>
          <a:p>
            <a:pPr marL="628650" lvl="1" indent="-171450">
              <a:buFont typeface="Wingdings" pitchFamily="2" charset="2"/>
              <a:buChar char="§"/>
            </a:pPr>
            <a:r>
              <a:rPr lang="en-US" sz="1200" b="1" dirty="0">
                <a:solidFill>
                  <a:schemeClr val="accent2"/>
                </a:solidFill>
              </a:rPr>
              <a:t>We want to harmonize things as much as possible:</a:t>
            </a:r>
            <a:br>
              <a:rPr lang="en-US" sz="1200" b="1" dirty="0">
                <a:solidFill>
                  <a:schemeClr val="accent2"/>
                </a:solidFill>
              </a:rPr>
            </a:br>
            <a:r>
              <a:rPr lang="en-US" sz="1200" b="1" dirty="0">
                <a:solidFill>
                  <a:schemeClr val="accent2"/>
                </a:solidFill>
              </a:rPr>
              <a:t>detector &amp; electronics efficiency, luminosity, etc., etc.</a:t>
            </a:r>
          </a:p>
          <a:p>
            <a:pPr marL="1085850" lvl="2" indent="-171450">
              <a:buFont typeface="Wingdings" pitchFamily="2" charset="2"/>
              <a:buChar char="§"/>
            </a:pPr>
            <a:r>
              <a:rPr lang="en-US" sz="1200" b="1" dirty="0">
                <a:solidFill>
                  <a:schemeClr val="accent2"/>
                </a:solidFill>
              </a:rPr>
              <a:t>Dividing and scaling histograms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b="1" dirty="0">
                <a:solidFill>
                  <a:schemeClr val="accent2"/>
                </a:solidFill>
              </a:rPr>
              <a:t>In this part, we emulate that a little, as an example</a:t>
            </a:r>
          </a:p>
        </p:txBody>
      </p:sp>
    </p:spTree>
    <p:extLst>
      <p:ext uri="{BB962C8B-B14F-4D97-AF65-F5344CB8AC3E}">
        <p14:creationId xmlns:p14="http://schemas.microsoft.com/office/powerpoint/2010/main" val="1059005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10720786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0964C-22AC-D3CD-C83D-009F76EAEE8D}"/>
              </a:ext>
            </a:extLst>
          </p:cNvPr>
          <p:cNvSpPr txBox="1"/>
          <p:nvPr/>
        </p:nvSpPr>
        <p:spPr>
          <a:xfrm>
            <a:off x="6396989" y="2208756"/>
            <a:ext cx="5507390" cy="310854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Bells and Whistles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Axis titles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Axes are objects with their own attributes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histogram-&gt;</a:t>
            </a:r>
            <a:r>
              <a:rPr lang="en-US" sz="1400" b="1" dirty="0" err="1">
                <a:solidFill>
                  <a:schemeClr val="accent2"/>
                </a:solidFill>
              </a:rPr>
              <a:t>GetXaxis</a:t>
            </a:r>
            <a:r>
              <a:rPr lang="en-US" sz="1400" b="1" dirty="0">
                <a:solidFill>
                  <a:schemeClr val="accent2"/>
                </a:solidFill>
              </a:rPr>
              <a:t>()-&gt;</a:t>
            </a:r>
            <a:r>
              <a:rPr lang="en-US" sz="1400" b="1" dirty="0" err="1">
                <a:solidFill>
                  <a:schemeClr val="accent2"/>
                </a:solidFill>
              </a:rPr>
              <a:t>SetTitle</a:t>
            </a:r>
            <a:r>
              <a:rPr lang="en-US" sz="1400" b="1" dirty="0">
                <a:solidFill>
                  <a:schemeClr val="accent2"/>
                </a:solidFill>
              </a:rPr>
              <a:t>(“…”) sets the x-axis title for the histogram to “…”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 err="1">
                <a:solidFill>
                  <a:schemeClr val="accent2"/>
                </a:solidFill>
              </a:rPr>
              <a:t>Rebin</a:t>
            </a:r>
            <a:r>
              <a:rPr lang="en-US" sz="1400" b="1" dirty="0">
                <a:solidFill>
                  <a:schemeClr val="accent2"/>
                </a:solidFill>
              </a:rPr>
              <a:t>(#)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Combines # bins into one: optimal binning is difficult to judge without thinking about the context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For us, just let’s look at some combination of bins (10: that means our graph will have about 300 pts)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Colors, Markers, and Lines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Just some things I prefer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2"/>
                </a:solidFill>
              </a:rPr>
              <a:t>There’s no accounting for taste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701C7A-887E-4E6C-7A41-D16BBD2AB6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flipH="1" flipV="1">
            <a:off x="5613654" y="3284681"/>
            <a:ext cx="783335" cy="47834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8FAEFBA-0290-BF3F-DF17-9EE24651B50C}"/>
              </a:ext>
            </a:extLst>
          </p:cNvPr>
          <p:cNvSpPr/>
          <p:nvPr/>
        </p:nvSpPr>
        <p:spPr>
          <a:xfrm>
            <a:off x="5298510" y="2567110"/>
            <a:ext cx="315144" cy="1435142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10720786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D1EA4-FEC3-9B26-7950-E63F4E548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93038" y="1047620"/>
            <a:ext cx="4144402" cy="60877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8382D8-E2C5-2240-E21C-1383A59F7694}"/>
              </a:ext>
            </a:extLst>
          </p:cNvPr>
          <p:cNvSpPr txBox="1"/>
          <p:nvPr/>
        </p:nvSpPr>
        <p:spPr>
          <a:xfrm>
            <a:off x="5662081" y="6181527"/>
            <a:ext cx="5200509" cy="584775"/>
          </a:xfrm>
          <a:custGeom>
            <a:avLst/>
            <a:gdLst>
              <a:gd name="connsiteX0" fmla="*/ 0 w 5200509"/>
              <a:gd name="connsiteY0" fmla="*/ 0 h 584775"/>
              <a:gd name="connsiteX1" fmla="*/ 473824 w 5200509"/>
              <a:gd name="connsiteY1" fmla="*/ 0 h 584775"/>
              <a:gd name="connsiteX2" fmla="*/ 999653 w 5200509"/>
              <a:gd name="connsiteY2" fmla="*/ 0 h 584775"/>
              <a:gd name="connsiteX3" fmla="*/ 1473478 w 5200509"/>
              <a:gd name="connsiteY3" fmla="*/ 0 h 584775"/>
              <a:gd name="connsiteX4" fmla="*/ 2103317 w 5200509"/>
              <a:gd name="connsiteY4" fmla="*/ 0 h 584775"/>
              <a:gd name="connsiteX5" fmla="*/ 2681151 w 5200509"/>
              <a:gd name="connsiteY5" fmla="*/ 0 h 584775"/>
              <a:gd name="connsiteX6" fmla="*/ 3258986 w 5200509"/>
              <a:gd name="connsiteY6" fmla="*/ 0 h 584775"/>
              <a:gd name="connsiteX7" fmla="*/ 3940830 w 5200509"/>
              <a:gd name="connsiteY7" fmla="*/ 0 h 584775"/>
              <a:gd name="connsiteX8" fmla="*/ 4570670 w 5200509"/>
              <a:gd name="connsiteY8" fmla="*/ 0 h 584775"/>
              <a:gd name="connsiteX9" fmla="*/ 5200509 w 5200509"/>
              <a:gd name="connsiteY9" fmla="*/ 0 h 584775"/>
              <a:gd name="connsiteX10" fmla="*/ 5200509 w 5200509"/>
              <a:gd name="connsiteY10" fmla="*/ 584775 h 584775"/>
              <a:gd name="connsiteX11" fmla="*/ 4778690 w 5200509"/>
              <a:gd name="connsiteY11" fmla="*/ 584775 h 584775"/>
              <a:gd name="connsiteX12" fmla="*/ 4304866 w 5200509"/>
              <a:gd name="connsiteY12" fmla="*/ 584775 h 584775"/>
              <a:gd name="connsiteX13" fmla="*/ 3675026 w 5200509"/>
              <a:gd name="connsiteY13" fmla="*/ 584775 h 584775"/>
              <a:gd name="connsiteX14" fmla="*/ 2993182 w 5200509"/>
              <a:gd name="connsiteY14" fmla="*/ 584775 h 584775"/>
              <a:gd name="connsiteX15" fmla="*/ 2467353 w 5200509"/>
              <a:gd name="connsiteY15" fmla="*/ 584775 h 584775"/>
              <a:gd name="connsiteX16" fmla="*/ 1785508 w 5200509"/>
              <a:gd name="connsiteY16" fmla="*/ 584775 h 584775"/>
              <a:gd name="connsiteX17" fmla="*/ 1311684 w 5200509"/>
              <a:gd name="connsiteY17" fmla="*/ 584775 h 584775"/>
              <a:gd name="connsiteX18" fmla="*/ 889865 w 5200509"/>
              <a:gd name="connsiteY18" fmla="*/ 584775 h 584775"/>
              <a:gd name="connsiteX19" fmla="*/ 0 w 5200509"/>
              <a:gd name="connsiteY19" fmla="*/ 584775 h 584775"/>
              <a:gd name="connsiteX20" fmla="*/ 0 w 5200509"/>
              <a:gd name="connsiteY20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00509" h="584775" fill="none" extrusionOk="0">
                <a:moveTo>
                  <a:pt x="0" y="0"/>
                </a:moveTo>
                <a:cubicBezTo>
                  <a:pt x="186939" y="-3251"/>
                  <a:pt x="266626" y="28537"/>
                  <a:pt x="473824" y="0"/>
                </a:cubicBezTo>
                <a:cubicBezTo>
                  <a:pt x="681022" y="-28537"/>
                  <a:pt x="748794" y="41879"/>
                  <a:pt x="999653" y="0"/>
                </a:cubicBezTo>
                <a:cubicBezTo>
                  <a:pt x="1250512" y="-41879"/>
                  <a:pt x="1274420" y="44259"/>
                  <a:pt x="1473478" y="0"/>
                </a:cubicBezTo>
                <a:cubicBezTo>
                  <a:pt x="1672537" y="-44259"/>
                  <a:pt x="1876778" y="12247"/>
                  <a:pt x="2103317" y="0"/>
                </a:cubicBezTo>
                <a:cubicBezTo>
                  <a:pt x="2329856" y="-12247"/>
                  <a:pt x="2467891" y="56827"/>
                  <a:pt x="2681151" y="0"/>
                </a:cubicBezTo>
                <a:cubicBezTo>
                  <a:pt x="2894411" y="-56827"/>
                  <a:pt x="3017761" y="37986"/>
                  <a:pt x="3258986" y="0"/>
                </a:cubicBezTo>
                <a:cubicBezTo>
                  <a:pt x="3500212" y="-37986"/>
                  <a:pt x="3725423" y="26439"/>
                  <a:pt x="3940830" y="0"/>
                </a:cubicBezTo>
                <a:cubicBezTo>
                  <a:pt x="4156237" y="-26439"/>
                  <a:pt x="4357542" y="48572"/>
                  <a:pt x="4570670" y="0"/>
                </a:cubicBezTo>
                <a:cubicBezTo>
                  <a:pt x="4783798" y="-48572"/>
                  <a:pt x="4900841" y="74815"/>
                  <a:pt x="5200509" y="0"/>
                </a:cubicBezTo>
                <a:cubicBezTo>
                  <a:pt x="5202911" y="253236"/>
                  <a:pt x="5171052" y="313420"/>
                  <a:pt x="5200509" y="584775"/>
                </a:cubicBezTo>
                <a:cubicBezTo>
                  <a:pt x="5047408" y="617511"/>
                  <a:pt x="4908541" y="551778"/>
                  <a:pt x="4778690" y="584775"/>
                </a:cubicBezTo>
                <a:cubicBezTo>
                  <a:pt x="4648839" y="617772"/>
                  <a:pt x="4445708" y="570586"/>
                  <a:pt x="4304866" y="584775"/>
                </a:cubicBezTo>
                <a:cubicBezTo>
                  <a:pt x="4164024" y="598964"/>
                  <a:pt x="3865118" y="532650"/>
                  <a:pt x="3675026" y="584775"/>
                </a:cubicBezTo>
                <a:cubicBezTo>
                  <a:pt x="3484934" y="636900"/>
                  <a:pt x="3273899" y="533638"/>
                  <a:pt x="2993182" y="584775"/>
                </a:cubicBezTo>
                <a:cubicBezTo>
                  <a:pt x="2712465" y="635912"/>
                  <a:pt x="2712632" y="548160"/>
                  <a:pt x="2467353" y="584775"/>
                </a:cubicBezTo>
                <a:cubicBezTo>
                  <a:pt x="2222074" y="621390"/>
                  <a:pt x="1986422" y="549936"/>
                  <a:pt x="1785508" y="584775"/>
                </a:cubicBezTo>
                <a:cubicBezTo>
                  <a:pt x="1584595" y="619614"/>
                  <a:pt x="1525813" y="540105"/>
                  <a:pt x="1311684" y="584775"/>
                </a:cubicBezTo>
                <a:cubicBezTo>
                  <a:pt x="1097555" y="629445"/>
                  <a:pt x="1000977" y="579101"/>
                  <a:pt x="889865" y="584775"/>
                </a:cubicBezTo>
                <a:cubicBezTo>
                  <a:pt x="778753" y="590449"/>
                  <a:pt x="423293" y="533312"/>
                  <a:pt x="0" y="584775"/>
                </a:cubicBezTo>
                <a:cubicBezTo>
                  <a:pt x="-330" y="301410"/>
                  <a:pt x="66082" y="179628"/>
                  <a:pt x="0" y="0"/>
                </a:cubicBezTo>
                <a:close/>
              </a:path>
              <a:path w="5200509" h="584775" stroke="0" extrusionOk="0">
                <a:moveTo>
                  <a:pt x="0" y="0"/>
                </a:moveTo>
                <a:cubicBezTo>
                  <a:pt x="211433" y="-56425"/>
                  <a:pt x="412504" y="37084"/>
                  <a:pt x="525829" y="0"/>
                </a:cubicBezTo>
                <a:cubicBezTo>
                  <a:pt x="639154" y="-37084"/>
                  <a:pt x="854598" y="18976"/>
                  <a:pt x="947648" y="0"/>
                </a:cubicBezTo>
                <a:cubicBezTo>
                  <a:pt x="1040698" y="-18976"/>
                  <a:pt x="1322647" y="26892"/>
                  <a:pt x="1629493" y="0"/>
                </a:cubicBezTo>
                <a:cubicBezTo>
                  <a:pt x="1936339" y="-26892"/>
                  <a:pt x="1895389" y="26001"/>
                  <a:pt x="2155322" y="0"/>
                </a:cubicBezTo>
                <a:cubicBezTo>
                  <a:pt x="2415255" y="-26001"/>
                  <a:pt x="2524199" y="38833"/>
                  <a:pt x="2681151" y="0"/>
                </a:cubicBezTo>
                <a:cubicBezTo>
                  <a:pt x="2838103" y="-38833"/>
                  <a:pt x="3147579" y="67320"/>
                  <a:pt x="3362996" y="0"/>
                </a:cubicBezTo>
                <a:cubicBezTo>
                  <a:pt x="3578413" y="-67320"/>
                  <a:pt x="3625393" y="35057"/>
                  <a:pt x="3836820" y="0"/>
                </a:cubicBezTo>
                <a:cubicBezTo>
                  <a:pt x="4048247" y="-35057"/>
                  <a:pt x="4250316" y="49549"/>
                  <a:pt x="4518664" y="0"/>
                </a:cubicBezTo>
                <a:cubicBezTo>
                  <a:pt x="4787012" y="-49549"/>
                  <a:pt x="4915142" y="31286"/>
                  <a:pt x="5200509" y="0"/>
                </a:cubicBezTo>
                <a:cubicBezTo>
                  <a:pt x="5269157" y="191407"/>
                  <a:pt x="5164506" y="332229"/>
                  <a:pt x="5200509" y="584775"/>
                </a:cubicBezTo>
                <a:cubicBezTo>
                  <a:pt x="5072088" y="653226"/>
                  <a:pt x="4795389" y="581187"/>
                  <a:pt x="4622675" y="584775"/>
                </a:cubicBezTo>
                <a:cubicBezTo>
                  <a:pt x="4449961" y="588363"/>
                  <a:pt x="4214222" y="583569"/>
                  <a:pt x="4096845" y="584775"/>
                </a:cubicBezTo>
                <a:cubicBezTo>
                  <a:pt x="3979468" y="585981"/>
                  <a:pt x="3715614" y="537691"/>
                  <a:pt x="3415001" y="584775"/>
                </a:cubicBezTo>
                <a:cubicBezTo>
                  <a:pt x="3114388" y="631859"/>
                  <a:pt x="3052529" y="505273"/>
                  <a:pt x="2733156" y="584775"/>
                </a:cubicBezTo>
                <a:cubicBezTo>
                  <a:pt x="2413784" y="664277"/>
                  <a:pt x="2417996" y="535989"/>
                  <a:pt x="2259332" y="584775"/>
                </a:cubicBezTo>
                <a:cubicBezTo>
                  <a:pt x="2100668" y="633561"/>
                  <a:pt x="1832101" y="570286"/>
                  <a:pt x="1681498" y="584775"/>
                </a:cubicBezTo>
                <a:cubicBezTo>
                  <a:pt x="1530895" y="599264"/>
                  <a:pt x="1193852" y="577772"/>
                  <a:pt x="999653" y="584775"/>
                </a:cubicBezTo>
                <a:cubicBezTo>
                  <a:pt x="805454" y="591778"/>
                  <a:pt x="416583" y="490281"/>
                  <a:pt x="0" y="584775"/>
                </a:cubicBezTo>
                <a:cubicBezTo>
                  <a:pt x="-45179" y="442417"/>
                  <a:pt x="42220" y="145996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Result on a semi-log plot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9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10720786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82630-D2B8-28AB-B282-8755BA300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85988" y="899273"/>
            <a:ext cx="3985984" cy="6226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F2239-6429-73A1-09E7-50C45B4606B7}"/>
              </a:ext>
            </a:extLst>
          </p:cNvPr>
          <p:cNvSpPr txBox="1"/>
          <p:nvPr/>
        </p:nvSpPr>
        <p:spPr>
          <a:xfrm>
            <a:off x="4514382" y="5915049"/>
            <a:ext cx="6707276" cy="892552"/>
          </a:xfrm>
          <a:custGeom>
            <a:avLst/>
            <a:gdLst>
              <a:gd name="connsiteX0" fmla="*/ 0 w 6707276"/>
              <a:gd name="connsiteY0" fmla="*/ 0 h 892552"/>
              <a:gd name="connsiteX1" fmla="*/ 693085 w 6707276"/>
              <a:gd name="connsiteY1" fmla="*/ 0 h 892552"/>
              <a:gd name="connsiteX2" fmla="*/ 1386170 w 6707276"/>
              <a:gd name="connsiteY2" fmla="*/ 0 h 892552"/>
              <a:gd name="connsiteX3" fmla="*/ 1945110 w 6707276"/>
              <a:gd name="connsiteY3" fmla="*/ 0 h 892552"/>
              <a:gd name="connsiteX4" fmla="*/ 2571122 w 6707276"/>
              <a:gd name="connsiteY4" fmla="*/ 0 h 892552"/>
              <a:gd name="connsiteX5" fmla="*/ 3062989 w 6707276"/>
              <a:gd name="connsiteY5" fmla="*/ 0 h 892552"/>
              <a:gd name="connsiteX6" fmla="*/ 3621929 w 6707276"/>
              <a:gd name="connsiteY6" fmla="*/ 0 h 892552"/>
              <a:gd name="connsiteX7" fmla="*/ 4315014 w 6707276"/>
              <a:gd name="connsiteY7" fmla="*/ 0 h 892552"/>
              <a:gd name="connsiteX8" fmla="*/ 4739808 w 6707276"/>
              <a:gd name="connsiteY8" fmla="*/ 0 h 892552"/>
              <a:gd name="connsiteX9" fmla="*/ 5365821 w 6707276"/>
              <a:gd name="connsiteY9" fmla="*/ 0 h 892552"/>
              <a:gd name="connsiteX10" fmla="*/ 5790615 w 6707276"/>
              <a:gd name="connsiteY10" fmla="*/ 0 h 892552"/>
              <a:gd name="connsiteX11" fmla="*/ 6707276 w 6707276"/>
              <a:gd name="connsiteY11" fmla="*/ 0 h 892552"/>
              <a:gd name="connsiteX12" fmla="*/ 6707276 w 6707276"/>
              <a:gd name="connsiteY12" fmla="*/ 455202 h 892552"/>
              <a:gd name="connsiteX13" fmla="*/ 6707276 w 6707276"/>
              <a:gd name="connsiteY13" fmla="*/ 892552 h 892552"/>
              <a:gd name="connsiteX14" fmla="*/ 6014191 w 6707276"/>
              <a:gd name="connsiteY14" fmla="*/ 892552 h 892552"/>
              <a:gd name="connsiteX15" fmla="*/ 5455251 w 6707276"/>
              <a:gd name="connsiteY15" fmla="*/ 892552 h 892552"/>
              <a:gd name="connsiteX16" fmla="*/ 4896311 w 6707276"/>
              <a:gd name="connsiteY16" fmla="*/ 892552 h 892552"/>
              <a:gd name="connsiteX17" fmla="*/ 4337372 w 6707276"/>
              <a:gd name="connsiteY17" fmla="*/ 892552 h 892552"/>
              <a:gd name="connsiteX18" fmla="*/ 3778432 w 6707276"/>
              <a:gd name="connsiteY18" fmla="*/ 892552 h 892552"/>
              <a:gd name="connsiteX19" fmla="*/ 3286565 w 6707276"/>
              <a:gd name="connsiteY19" fmla="*/ 892552 h 892552"/>
              <a:gd name="connsiteX20" fmla="*/ 2660553 w 6707276"/>
              <a:gd name="connsiteY20" fmla="*/ 892552 h 892552"/>
              <a:gd name="connsiteX21" fmla="*/ 2101613 w 6707276"/>
              <a:gd name="connsiteY21" fmla="*/ 892552 h 892552"/>
              <a:gd name="connsiteX22" fmla="*/ 1408528 w 6707276"/>
              <a:gd name="connsiteY22" fmla="*/ 892552 h 892552"/>
              <a:gd name="connsiteX23" fmla="*/ 715443 w 6707276"/>
              <a:gd name="connsiteY23" fmla="*/ 892552 h 892552"/>
              <a:gd name="connsiteX24" fmla="*/ 0 w 6707276"/>
              <a:gd name="connsiteY24" fmla="*/ 892552 h 892552"/>
              <a:gd name="connsiteX25" fmla="*/ 0 w 6707276"/>
              <a:gd name="connsiteY25" fmla="*/ 437350 h 892552"/>
              <a:gd name="connsiteX26" fmla="*/ 0 w 6707276"/>
              <a:gd name="connsiteY26" fmla="*/ 0 h 89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707276" h="892552" fill="none" extrusionOk="0">
                <a:moveTo>
                  <a:pt x="0" y="0"/>
                </a:moveTo>
                <a:cubicBezTo>
                  <a:pt x="297940" y="-37299"/>
                  <a:pt x="404706" y="53283"/>
                  <a:pt x="693085" y="0"/>
                </a:cubicBezTo>
                <a:cubicBezTo>
                  <a:pt x="981464" y="-53283"/>
                  <a:pt x="1229186" y="77517"/>
                  <a:pt x="1386170" y="0"/>
                </a:cubicBezTo>
                <a:cubicBezTo>
                  <a:pt x="1543154" y="-77517"/>
                  <a:pt x="1828972" y="51398"/>
                  <a:pt x="1945110" y="0"/>
                </a:cubicBezTo>
                <a:cubicBezTo>
                  <a:pt x="2061248" y="-51398"/>
                  <a:pt x="2395398" y="21236"/>
                  <a:pt x="2571122" y="0"/>
                </a:cubicBezTo>
                <a:cubicBezTo>
                  <a:pt x="2746846" y="-21236"/>
                  <a:pt x="2954322" y="51456"/>
                  <a:pt x="3062989" y="0"/>
                </a:cubicBezTo>
                <a:cubicBezTo>
                  <a:pt x="3171656" y="-51456"/>
                  <a:pt x="3488138" y="41102"/>
                  <a:pt x="3621929" y="0"/>
                </a:cubicBezTo>
                <a:cubicBezTo>
                  <a:pt x="3755720" y="-41102"/>
                  <a:pt x="4016866" y="69153"/>
                  <a:pt x="4315014" y="0"/>
                </a:cubicBezTo>
                <a:cubicBezTo>
                  <a:pt x="4613162" y="-69153"/>
                  <a:pt x="4618707" y="46868"/>
                  <a:pt x="4739808" y="0"/>
                </a:cubicBezTo>
                <a:cubicBezTo>
                  <a:pt x="4860909" y="-46868"/>
                  <a:pt x="5105639" y="43724"/>
                  <a:pt x="5365821" y="0"/>
                </a:cubicBezTo>
                <a:cubicBezTo>
                  <a:pt x="5626003" y="-43724"/>
                  <a:pt x="5610658" y="21614"/>
                  <a:pt x="5790615" y="0"/>
                </a:cubicBezTo>
                <a:cubicBezTo>
                  <a:pt x="5970572" y="-21614"/>
                  <a:pt x="6257845" y="25205"/>
                  <a:pt x="6707276" y="0"/>
                </a:cubicBezTo>
                <a:cubicBezTo>
                  <a:pt x="6761019" y="127145"/>
                  <a:pt x="6655499" y="350029"/>
                  <a:pt x="6707276" y="455202"/>
                </a:cubicBezTo>
                <a:cubicBezTo>
                  <a:pt x="6759053" y="560375"/>
                  <a:pt x="6679001" y="797033"/>
                  <a:pt x="6707276" y="892552"/>
                </a:cubicBezTo>
                <a:cubicBezTo>
                  <a:pt x="6389457" y="937439"/>
                  <a:pt x="6251169" y="837164"/>
                  <a:pt x="6014191" y="892552"/>
                </a:cubicBezTo>
                <a:cubicBezTo>
                  <a:pt x="5777214" y="947940"/>
                  <a:pt x="5624449" y="830541"/>
                  <a:pt x="5455251" y="892552"/>
                </a:cubicBezTo>
                <a:cubicBezTo>
                  <a:pt x="5286053" y="954563"/>
                  <a:pt x="5048089" y="866330"/>
                  <a:pt x="4896311" y="892552"/>
                </a:cubicBezTo>
                <a:cubicBezTo>
                  <a:pt x="4744533" y="918774"/>
                  <a:pt x="4609994" y="843518"/>
                  <a:pt x="4337372" y="892552"/>
                </a:cubicBezTo>
                <a:cubicBezTo>
                  <a:pt x="4064750" y="941586"/>
                  <a:pt x="3898348" y="884229"/>
                  <a:pt x="3778432" y="892552"/>
                </a:cubicBezTo>
                <a:cubicBezTo>
                  <a:pt x="3658516" y="900875"/>
                  <a:pt x="3424931" y="879066"/>
                  <a:pt x="3286565" y="892552"/>
                </a:cubicBezTo>
                <a:cubicBezTo>
                  <a:pt x="3148199" y="906038"/>
                  <a:pt x="2941206" y="844939"/>
                  <a:pt x="2660553" y="892552"/>
                </a:cubicBezTo>
                <a:cubicBezTo>
                  <a:pt x="2379900" y="940165"/>
                  <a:pt x="2223271" y="892007"/>
                  <a:pt x="2101613" y="892552"/>
                </a:cubicBezTo>
                <a:cubicBezTo>
                  <a:pt x="1979955" y="893097"/>
                  <a:pt x="1696607" y="871054"/>
                  <a:pt x="1408528" y="892552"/>
                </a:cubicBezTo>
                <a:cubicBezTo>
                  <a:pt x="1120450" y="914050"/>
                  <a:pt x="907188" y="835168"/>
                  <a:pt x="715443" y="892552"/>
                </a:cubicBezTo>
                <a:cubicBezTo>
                  <a:pt x="523699" y="949936"/>
                  <a:pt x="168844" y="890908"/>
                  <a:pt x="0" y="892552"/>
                </a:cubicBezTo>
                <a:cubicBezTo>
                  <a:pt x="-13736" y="717781"/>
                  <a:pt x="51308" y="597956"/>
                  <a:pt x="0" y="437350"/>
                </a:cubicBezTo>
                <a:cubicBezTo>
                  <a:pt x="-51308" y="276744"/>
                  <a:pt x="40299" y="180740"/>
                  <a:pt x="0" y="0"/>
                </a:cubicBezTo>
                <a:close/>
              </a:path>
              <a:path w="6707276" h="892552" stroke="0" extrusionOk="0">
                <a:moveTo>
                  <a:pt x="0" y="0"/>
                </a:moveTo>
                <a:cubicBezTo>
                  <a:pt x="217918" y="-37159"/>
                  <a:pt x="289362" y="49332"/>
                  <a:pt x="491867" y="0"/>
                </a:cubicBezTo>
                <a:cubicBezTo>
                  <a:pt x="694372" y="-49332"/>
                  <a:pt x="688481" y="25498"/>
                  <a:pt x="849588" y="0"/>
                </a:cubicBezTo>
                <a:cubicBezTo>
                  <a:pt x="1010695" y="-25498"/>
                  <a:pt x="1364564" y="36027"/>
                  <a:pt x="1542673" y="0"/>
                </a:cubicBezTo>
                <a:cubicBezTo>
                  <a:pt x="1720782" y="-36027"/>
                  <a:pt x="1849666" y="6462"/>
                  <a:pt x="2034540" y="0"/>
                </a:cubicBezTo>
                <a:cubicBezTo>
                  <a:pt x="2219414" y="-6462"/>
                  <a:pt x="2387620" y="37597"/>
                  <a:pt x="2526407" y="0"/>
                </a:cubicBezTo>
                <a:cubicBezTo>
                  <a:pt x="2665194" y="-37597"/>
                  <a:pt x="2899378" y="47321"/>
                  <a:pt x="3219492" y="0"/>
                </a:cubicBezTo>
                <a:cubicBezTo>
                  <a:pt x="3539606" y="-47321"/>
                  <a:pt x="3503686" y="11868"/>
                  <a:pt x="3644287" y="0"/>
                </a:cubicBezTo>
                <a:cubicBezTo>
                  <a:pt x="3784889" y="-11868"/>
                  <a:pt x="4120277" y="17981"/>
                  <a:pt x="4337372" y="0"/>
                </a:cubicBezTo>
                <a:cubicBezTo>
                  <a:pt x="4554467" y="-17981"/>
                  <a:pt x="4886421" y="16403"/>
                  <a:pt x="5030457" y="0"/>
                </a:cubicBezTo>
                <a:cubicBezTo>
                  <a:pt x="5174494" y="-16403"/>
                  <a:pt x="5452743" y="51623"/>
                  <a:pt x="5589397" y="0"/>
                </a:cubicBezTo>
                <a:cubicBezTo>
                  <a:pt x="5726051" y="-51623"/>
                  <a:pt x="6293267" y="31146"/>
                  <a:pt x="6707276" y="0"/>
                </a:cubicBezTo>
                <a:cubicBezTo>
                  <a:pt x="6735484" y="107481"/>
                  <a:pt x="6656202" y="341947"/>
                  <a:pt x="6707276" y="437350"/>
                </a:cubicBezTo>
                <a:cubicBezTo>
                  <a:pt x="6758350" y="532753"/>
                  <a:pt x="6690920" y="758817"/>
                  <a:pt x="6707276" y="892552"/>
                </a:cubicBezTo>
                <a:cubicBezTo>
                  <a:pt x="6532402" y="931805"/>
                  <a:pt x="6303773" y="885714"/>
                  <a:pt x="6148336" y="892552"/>
                </a:cubicBezTo>
                <a:cubicBezTo>
                  <a:pt x="5992899" y="899390"/>
                  <a:pt x="5823968" y="868102"/>
                  <a:pt x="5723542" y="892552"/>
                </a:cubicBezTo>
                <a:cubicBezTo>
                  <a:pt x="5623116" y="917002"/>
                  <a:pt x="5393169" y="882422"/>
                  <a:pt x="5164603" y="892552"/>
                </a:cubicBezTo>
                <a:cubicBezTo>
                  <a:pt x="4936037" y="902682"/>
                  <a:pt x="4748475" y="831539"/>
                  <a:pt x="4471517" y="892552"/>
                </a:cubicBezTo>
                <a:cubicBezTo>
                  <a:pt x="4194559" y="953565"/>
                  <a:pt x="4064523" y="851922"/>
                  <a:pt x="3912578" y="892552"/>
                </a:cubicBezTo>
                <a:cubicBezTo>
                  <a:pt x="3760633" y="933182"/>
                  <a:pt x="3691501" y="868099"/>
                  <a:pt x="3554856" y="892552"/>
                </a:cubicBezTo>
                <a:cubicBezTo>
                  <a:pt x="3418211" y="917005"/>
                  <a:pt x="3310896" y="857744"/>
                  <a:pt x="3130062" y="892552"/>
                </a:cubicBezTo>
                <a:cubicBezTo>
                  <a:pt x="2949228" y="927360"/>
                  <a:pt x="2669264" y="832084"/>
                  <a:pt x="2436977" y="892552"/>
                </a:cubicBezTo>
                <a:cubicBezTo>
                  <a:pt x="2204691" y="953020"/>
                  <a:pt x="2005567" y="891262"/>
                  <a:pt x="1878037" y="892552"/>
                </a:cubicBezTo>
                <a:cubicBezTo>
                  <a:pt x="1750507" y="893842"/>
                  <a:pt x="1567280" y="865152"/>
                  <a:pt x="1453243" y="892552"/>
                </a:cubicBezTo>
                <a:cubicBezTo>
                  <a:pt x="1339206" y="919952"/>
                  <a:pt x="1120084" y="855194"/>
                  <a:pt x="894303" y="892552"/>
                </a:cubicBezTo>
                <a:cubicBezTo>
                  <a:pt x="668522" y="929910"/>
                  <a:pt x="612288" y="888379"/>
                  <a:pt x="536582" y="892552"/>
                </a:cubicBezTo>
                <a:cubicBezTo>
                  <a:pt x="460876" y="896725"/>
                  <a:pt x="148456" y="867526"/>
                  <a:pt x="0" y="892552"/>
                </a:cubicBezTo>
                <a:cubicBezTo>
                  <a:pt x="-10319" y="676680"/>
                  <a:pt x="3596" y="545415"/>
                  <a:pt x="0" y="446276"/>
                </a:cubicBezTo>
                <a:cubicBezTo>
                  <a:pt x="-3596" y="347137"/>
                  <a:pt x="16546" y="152394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Result on a log-log plot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Straight line on a log-log plot: probably a power law</a:t>
            </a:r>
          </a:p>
        </p:txBody>
      </p:sp>
    </p:spTree>
    <p:extLst>
      <p:ext uri="{BB962C8B-B14F-4D97-AF65-F5344CB8AC3E}">
        <p14:creationId xmlns:p14="http://schemas.microsoft.com/office/powerpoint/2010/main" val="91136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12449374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0964C-22AC-D3CD-C83D-009F76EAEE8D}"/>
                  </a:ext>
                </a:extLst>
              </p:cNvPr>
              <p:cNvSpPr txBox="1"/>
              <p:nvPr/>
            </p:nvSpPr>
            <p:spPr>
              <a:xfrm>
                <a:off x="6396989" y="2019300"/>
                <a:ext cx="5507390" cy="2041777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Fitting!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b="1" dirty="0">
                    <a:solidFill>
                      <a:schemeClr val="accent2"/>
                    </a:solidFill>
                  </a:rPr>
                  <a:t>ROOT has an extremely versatile and customizable fitting/regression feature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b="1" dirty="0">
                    <a:solidFill>
                      <a:schemeClr val="accent2"/>
                    </a:solidFill>
                  </a:rPr>
                  <a:t>Here: let’s fit our distribution with a power law: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</m:sSup>
                  </m:oMath>
                </a14:m>
                <a:endParaRPr lang="en-US" b="1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b="1" dirty="0">
                    <a:solidFill>
                      <a:schemeClr val="accent2"/>
                    </a:solidFill>
                  </a:rPr>
                  <a:t>We also name A and b and make the line a different color than our histogram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10964C-22AC-D3CD-C83D-009F76EAE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989" y="2019300"/>
                <a:ext cx="5507390" cy="2041777"/>
              </a:xfrm>
              <a:prstGeom prst="rect">
                <a:avLst/>
              </a:prstGeom>
              <a:blipFill>
                <a:blip r:embed="rId4"/>
                <a:stretch>
                  <a:fillRect l="-920" t="-123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701C7A-887E-4E6C-7A41-D16BBD2AB67E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flipH="1">
            <a:off x="5613654" y="3040189"/>
            <a:ext cx="783335" cy="24449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8FAEFBA-0290-BF3F-DF17-9EE24651B50C}"/>
              </a:ext>
            </a:extLst>
          </p:cNvPr>
          <p:cNvSpPr/>
          <p:nvPr/>
        </p:nvSpPr>
        <p:spPr>
          <a:xfrm>
            <a:off x="5298510" y="2567110"/>
            <a:ext cx="315144" cy="1435142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5EED9-2AFC-E733-ACD5-212BEC458EAA}"/>
              </a:ext>
            </a:extLst>
          </p:cNvPr>
          <p:cNvSpPr txBox="1"/>
          <p:nvPr/>
        </p:nvSpPr>
        <p:spPr>
          <a:xfrm>
            <a:off x="5901753" y="4183533"/>
            <a:ext cx="5507390" cy="203132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Simple or Complicated?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You can do: “histogram-&gt;Fit(function);”, and it’ll do it all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If you want more options, you can use the </a:t>
            </a:r>
            <a:r>
              <a:rPr lang="en-US" b="1" dirty="0" err="1">
                <a:solidFill>
                  <a:schemeClr val="accent2"/>
                </a:solidFill>
              </a:rPr>
              <a:t>TFitResultP</a:t>
            </a:r>
            <a:r>
              <a:rPr lang="en-US" b="1" dirty="0">
                <a:solidFill>
                  <a:schemeClr val="accent2"/>
                </a:solidFill>
              </a:rPr>
              <a:t>[</a:t>
            </a:r>
            <a:r>
              <a:rPr lang="en-US" b="1" dirty="0" err="1">
                <a:solidFill>
                  <a:schemeClr val="accent2"/>
                </a:solidFill>
              </a:rPr>
              <a:t>oin</a:t>
            </a:r>
            <a:r>
              <a:rPr lang="en-US" b="1" dirty="0">
                <a:solidFill>
                  <a:schemeClr val="accent2"/>
                </a:solidFill>
              </a:rPr>
              <a:t>]t[e]r, which is an object that holds all the information (R</a:t>
            </a:r>
            <a:r>
              <a:rPr lang="en-US" b="1" baseline="30000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chemeClr val="accent2"/>
                </a:solidFill>
              </a:rPr>
              <a:t>, chi</a:t>
            </a:r>
            <a:r>
              <a:rPr lang="en-US" b="1" baseline="30000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chemeClr val="accent2"/>
                </a:solidFill>
              </a:rPr>
              <a:t>,NDF, uncertainty, and all kinds of things)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815C62-3512-E782-277F-37923C148625}"/>
              </a:ext>
            </a:extLst>
          </p:cNvPr>
          <p:cNvCxnSpPr>
            <a:cxnSpLocks/>
            <a:stCxn id="4" idx="1"/>
            <a:endCxn id="7" idx="1"/>
          </p:cNvCxnSpPr>
          <p:nvPr/>
        </p:nvCxnSpPr>
        <p:spPr>
          <a:xfrm flipH="1" flipV="1">
            <a:off x="4830319" y="4838701"/>
            <a:ext cx="1071434" cy="36049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94564681-17D9-EDCC-4884-D2283445B9B0}"/>
              </a:ext>
            </a:extLst>
          </p:cNvPr>
          <p:cNvSpPr/>
          <p:nvPr/>
        </p:nvSpPr>
        <p:spPr>
          <a:xfrm>
            <a:off x="4515175" y="4121130"/>
            <a:ext cx="315144" cy="1435142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07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12449374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A91E3-CCAB-48A4-0D2A-CCB6981D2DBB}"/>
              </a:ext>
            </a:extLst>
          </p:cNvPr>
          <p:cNvSpPr txBox="1"/>
          <p:nvPr/>
        </p:nvSpPr>
        <p:spPr>
          <a:xfrm rot="20613126">
            <a:off x="4672849" y="3187424"/>
            <a:ext cx="7502732" cy="1200329"/>
          </a:xfrm>
          <a:custGeom>
            <a:avLst/>
            <a:gdLst>
              <a:gd name="connsiteX0" fmla="*/ 0 w 7502732"/>
              <a:gd name="connsiteY0" fmla="*/ 0 h 1200329"/>
              <a:gd name="connsiteX1" fmla="*/ 652161 w 7502732"/>
              <a:gd name="connsiteY1" fmla="*/ 0 h 1200329"/>
              <a:gd name="connsiteX2" fmla="*/ 1379348 w 7502732"/>
              <a:gd name="connsiteY2" fmla="*/ 0 h 1200329"/>
              <a:gd name="connsiteX3" fmla="*/ 1806427 w 7502732"/>
              <a:gd name="connsiteY3" fmla="*/ 0 h 1200329"/>
              <a:gd name="connsiteX4" fmla="*/ 2458588 w 7502732"/>
              <a:gd name="connsiteY4" fmla="*/ 0 h 1200329"/>
              <a:gd name="connsiteX5" fmla="*/ 2885666 w 7502732"/>
              <a:gd name="connsiteY5" fmla="*/ 0 h 1200329"/>
              <a:gd name="connsiteX6" fmla="*/ 3462799 w 7502732"/>
              <a:gd name="connsiteY6" fmla="*/ 0 h 1200329"/>
              <a:gd name="connsiteX7" fmla="*/ 4114960 w 7502732"/>
              <a:gd name="connsiteY7" fmla="*/ 0 h 1200329"/>
              <a:gd name="connsiteX8" fmla="*/ 4467011 w 7502732"/>
              <a:gd name="connsiteY8" fmla="*/ 0 h 1200329"/>
              <a:gd name="connsiteX9" fmla="*/ 4819062 w 7502732"/>
              <a:gd name="connsiteY9" fmla="*/ 0 h 1200329"/>
              <a:gd name="connsiteX10" fmla="*/ 5546250 w 7502732"/>
              <a:gd name="connsiteY10" fmla="*/ 0 h 1200329"/>
              <a:gd name="connsiteX11" fmla="*/ 6123384 w 7502732"/>
              <a:gd name="connsiteY11" fmla="*/ 0 h 1200329"/>
              <a:gd name="connsiteX12" fmla="*/ 6475435 w 7502732"/>
              <a:gd name="connsiteY12" fmla="*/ 0 h 1200329"/>
              <a:gd name="connsiteX13" fmla="*/ 7502732 w 7502732"/>
              <a:gd name="connsiteY13" fmla="*/ 0 h 1200329"/>
              <a:gd name="connsiteX14" fmla="*/ 7502732 w 7502732"/>
              <a:gd name="connsiteY14" fmla="*/ 424116 h 1200329"/>
              <a:gd name="connsiteX15" fmla="*/ 7502732 w 7502732"/>
              <a:gd name="connsiteY15" fmla="*/ 800219 h 1200329"/>
              <a:gd name="connsiteX16" fmla="*/ 7502732 w 7502732"/>
              <a:gd name="connsiteY16" fmla="*/ 1200329 h 1200329"/>
              <a:gd name="connsiteX17" fmla="*/ 7150681 w 7502732"/>
              <a:gd name="connsiteY17" fmla="*/ 1200329 h 1200329"/>
              <a:gd name="connsiteX18" fmla="*/ 6423493 w 7502732"/>
              <a:gd name="connsiteY18" fmla="*/ 1200329 h 1200329"/>
              <a:gd name="connsiteX19" fmla="*/ 5771332 w 7502732"/>
              <a:gd name="connsiteY19" fmla="*/ 1200329 h 1200329"/>
              <a:gd name="connsiteX20" fmla="*/ 5119172 w 7502732"/>
              <a:gd name="connsiteY20" fmla="*/ 1200329 h 1200329"/>
              <a:gd name="connsiteX21" fmla="*/ 4467011 w 7502732"/>
              <a:gd name="connsiteY21" fmla="*/ 1200329 h 1200329"/>
              <a:gd name="connsiteX22" fmla="*/ 4039933 w 7502732"/>
              <a:gd name="connsiteY22" fmla="*/ 1200329 h 1200329"/>
              <a:gd name="connsiteX23" fmla="*/ 3312745 w 7502732"/>
              <a:gd name="connsiteY23" fmla="*/ 1200329 h 1200329"/>
              <a:gd name="connsiteX24" fmla="*/ 2735612 w 7502732"/>
              <a:gd name="connsiteY24" fmla="*/ 1200329 h 1200329"/>
              <a:gd name="connsiteX25" fmla="*/ 2383560 w 7502732"/>
              <a:gd name="connsiteY25" fmla="*/ 1200329 h 1200329"/>
              <a:gd name="connsiteX26" fmla="*/ 1806427 w 7502732"/>
              <a:gd name="connsiteY26" fmla="*/ 1200329 h 1200329"/>
              <a:gd name="connsiteX27" fmla="*/ 1304321 w 7502732"/>
              <a:gd name="connsiteY27" fmla="*/ 1200329 h 1200329"/>
              <a:gd name="connsiteX28" fmla="*/ 802215 w 7502732"/>
              <a:gd name="connsiteY28" fmla="*/ 1200329 h 1200329"/>
              <a:gd name="connsiteX29" fmla="*/ 0 w 7502732"/>
              <a:gd name="connsiteY29" fmla="*/ 1200329 h 1200329"/>
              <a:gd name="connsiteX30" fmla="*/ 0 w 7502732"/>
              <a:gd name="connsiteY30" fmla="*/ 812223 h 1200329"/>
              <a:gd name="connsiteX31" fmla="*/ 0 w 7502732"/>
              <a:gd name="connsiteY31" fmla="*/ 400110 h 1200329"/>
              <a:gd name="connsiteX32" fmla="*/ 0 w 7502732"/>
              <a:gd name="connsiteY32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02732" h="1200329" fill="none" extrusionOk="0">
                <a:moveTo>
                  <a:pt x="0" y="0"/>
                </a:moveTo>
                <a:cubicBezTo>
                  <a:pt x="303593" y="-72907"/>
                  <a:pt x="393776" y="19869"/>
                  <a:pt x="652161" y="0"/>
                </a:cubicBezTo>
                <a:cubicBezTo>
                  <a:pt x="910546" y="-19869"/>
                  <a:pt x="1098804" y="79071"/>
                  <a:pt x="1379348" y="0"/>
                </a:cubicBezTo>
                <a:cubicBezTo>
                  <a:pt x="1659892" y="-79071"/>
                  <a:pt x="1651707" y="2026"/>
                  <a:pt x="1806427" y="0"/>
                </a:cubicBezTo>
                <a:cubicBezTo>
                  <a:pt x="1961147" y="-2026"/>
                  <a:pt x="2286525" y="39688"/>
                  <a:pt x="2458588" y="0"/>
                </a:cubicBezTo>
                <a:cubicBezTo>
                  <a:pt x="2630651" y="-39688"/>
                  <a:pt x="2677309" y="1537"/>
                  <a:pt x="2885666" y="0"/>
                </a:cubicBezTo>
                <a:cubicBezTo>
                  <a:pt x="3094023" y="-1537"/>
                  <a:pt x="3199024" y="9818"/>
                  <a:pt x="3462799" y="0"/>
                </a:cubicBezTo>
                <a:cubicBezTo>
                  <a:pt x="3726574" y="-9818"/>
                  <a:pt x="3859300" y="8826"/>
                  <a:pt x="4114960" y="0"/>
                </a:cubicBezTo>
                <a:cubicBezTo>
                  <a:pt x="4370620" y="-8826"/>
                  <a:pt x="4380086" y="40533"/>
                  <a:pt x="4467011" y="0"/>
                </a:cubicBezTo>
                <a:cubicBezTo>
                  <a:pt x="4553936" y="-40533"/>
                  <a:pt x="4714823" y="19167"/>
                  <a:pt x="4819062" y="0"/>
                </a:cubicBezTo>
                <a:cubicBezTo>
                  <a:pt x="4923301" y="-19167"/>
                  <a:pt x="5287780" y="18834"/>
                  <a:pt x="5546250" y="0"/>
                </a:cubicBezTo>
                <a:cubicBezTo>
                  <a:pt x="5804720" y="-18834"/>
                  <a:pt x="5851356" y="25546"/>
                  <a:pt x="6123384" y="0"/>
                </a:cubicBezTo>
                <a:cubicBezTo>
                  <a:pt x="6395412" y="-25546"/>
                  <a:pt x="6397707" y="3122"/>
                  <a:pt x="6475435" y="0"/>
                </a:cubicBezTo>
                <a:cubicBezTo>
                  <a:pt x="6553163" y="-3122"/>
                  <a:pt x="7169143" y="23677"/>
                  <a:pt x="7502732" y="0"/>
                </a:cubicBezTo>
                <a:cubicBezTo>
                  <a:pt x="7517662" y="189891"/>
                  <a:pt x="7460425" y="220231"/>
                  <a:pt x="7502732" y="424116"/>
                </a:cubicBezTo>
                <a:cubicBezTo>
                  <a:pt x="7545039" y="628001"/>
                  <a:pt x="7473362" y="631959"/>
                  <a:pt x="7502732" y="800219"/>
                </a:cubicBezTo>
                <a:cubicBezTo>
                  <a:pt x="7532102" y="968479"/>
                  <a:pt x="7494058" y="1092509"/>
                  <a:pt x="7502732" y="1200329"/>
                </a:cubicBezTo>
                <a:cubicBezTo>
                  <a:pt x="7375279" y="1236976"/>
                  <a:pt x="7283499" y="1167121"/>
                  <a:pt x="7150681" y="1200329"/>
                </a:cubicBezTo>
                <a:cubicBezTo>
                  <a:pt x="7017863" y="1233537"/>
                  <a:pt x="6590246" y="1183621"/>
                  <a:pt x="6423493" y="1200329"/>
                </a:cubicBezTo>
                <a:cubicBezTo>
                  <a:pt x="6256740" y="1217037"/>
                  <a:pt x="6086766" y="1161353"/>
                  <a:pt x="5771332" y="1200329"/>
                </a:cubicBezTo>
                <a:cubicBezTo>
                  <a:pt x="5455898" y="1239305"/>
                  <a:pt x="5360763" y="1155264"/>
                  <a:pt x="5119172" y="1200329"/>
                </a:cubicBezTo>
                <a:cubicBezTo>
                  <a:pt x="4877581" y="1245394"/>
                  <a:pt x="4634029" y="1165479"/>
                  <a:pt x="4467011" y="1200329"/>
                </a:cubicBezTo>
                <a:cubicBezTo>
                  <a:pt x="4299993" y="1235179"/>
                  <a:pt x="4243682" y="1174909"/>
                  <a:pt x="4039933" y="1200329"/>
                </a:cubicBezTo>
                <a:cubicBezTo>
                  <a:pt x="3836184" y="1225749"/>
                  <a:pt x="3544055" y="1145895"/>
                  <a:pt x="3312745" y="1200329"/>
                </a:cubicBezTo>
                <a:cubicBezTo>
                  <a:pt x="3081435" y="1254763"/>
                  <a:pt x="2919148" y="1148689"/>
                  <a:pt x="2735612" y="1200329"/>
                </a:cubicBezTo>
                <a:cubicBezTo>
                  <a:pt x="2552076" y="1251969"/>
                  <a:pt x="2474226" y="1193858"/>
                  <a:pt x="2383560" y="1200329"/>
                </a:cubicBezTo>
                <a:cubicBezTo>
                  <a:pt x="2292894" y="1206800"/>
                  <a:pt x="2073161" y="1164682"/>
                  <a:pt x="1806427" y="1200329"/>
                </a:cubicBezTo>
                <a:cubicBezTo>
                  <a:pt x="1539693" y="1235976"/>
                  <a:pt x="1438602" y="1141719"/>
                  <a:pt x="1304321" y="1200329"/>
                </a:cubicBezTo>
                <a:cubicBezTo>
                  <a:pt x="1170040" y="1258939"/>
                  <a:pt x="1007908" y="1147081"/>
                  <a:pt x="802215" y="1200329"/>
                </a:cubicBezTo>
                <a:cubicBezTo>
                  <a:pt x="596522" y="1253577"/>
                  <a:pt x="330996" y="1131924"/>
                  <a:pt x="0" y="1200329"/>
                </a:cubicBezTo>
                <a:cubicBezTo>
                  <a:pt x="-1327" y="1112491"/>
                  <a:pt x="17682" y="938585"/>
                  <a:pt x="0" y="812223"/>
                </a:cubicBezTo>
                <a:cubicBezTo>
                  <a:pt x="-17682" y="685861"/>
                  <a:pt x="28962" y="596146"/>
                  <a:pt x="0" y="400110"/>
                </a:cubicBezTo>
                <a:cubicBezTo>
                  <a:pt x="-28962" y="204074"/>
                  <a:pt x="19317" y="173875"/>
                  <a:pt x="0" y="0"/>
                </a:cubicBezTo>
                <a:close/>
              </a:path>
              <a:path w="7502732" h="1200329" stroke="0" extrusionOk="0">
                <a:moveTo>
                  <a:pt x="0" y="0"/>
                </a:moveTo>
                <a:cubicBezTo>
                  <a:pt x="157584" y="-33825"/>
                  <a:pt x="348895" y="27867"/>
                  <a:pt x="502106" y="0"/>
                </a:cubicBezTo>
                <a:cubicBezTo>
                  <a:pt x="655317" y="-27867"/>
                  <a:pt x="734087" y="38946"/>
                  <a:pt x="854157" y="0"/>
                </a:cubicBezTo>
                <a:cubicBezTo>
                  <a:pt x="974227" y="-38946"/>
                  <a:pt x="1340833" y="10524"/>
                  <a:pt x="1581345" y="0"/>
                </a:cubicBezTo>
                <a:cubicBezTo>
                  <a:pt x="1821857" y="-10524"/>
                  <a:pt x="1834182" y="25082"/>
                  <a:pt x="2083451" y="0"/>
                </a:cubicBezTo>
                <a:cubicBezTo>
                  <a:pt x="2332720" y="-25082"/>
                  <a:pt x="2421640" y="1104"/>
                  <a:pt x="2585557" y="0"/>
                </a:cubicBezTo>
                <a:cubicBezTo>
                  <a:pt x="2749474" y="-1104"/>
                  <a:pt x="3032537" y="70828"/>
                  <a:pt x="3312745" y="0"/>
                </a:cubicBezTo>
                <a:cubicBezTo>
                  <a:pt x="3592953" y="-70828"/>
                  <a:pt x="3641712" y="25181"/>
                  <a:pt x="3739823" y="0"/>
                </a:cubicBezTo>
                <a:cubicBezTo>
                  <a:pt x="3837934" y="-25181"/>
                  <a:pt x="4178045" y="17118"/>
                  <a:pt x="4467011" y="0"/>
                </a:cubicBezTo>
                <a:cubicBezTo>
                  <a:pt x="4755977" y="-17118"/>
                  <a:pt x="4887028" y="83222"/>
                  <a:pt x="5194199" y="0"/>
                </a:cubicBezTo>
                <a:cubicBezTo>
                  <a:pt x="5501370" y="-83222"/>
                  <a:pt x="5590256" y="55110"/>
                  <a:pt x="5771332" y="0"/>
                </a:cubicBezTo>
                <a:cubicBezTo>
                  <a:pt x="5952408" y="-55110"/>
                  <a:pt x="6135659" y="38684"/>
                  <a:pt x="6498520" y="0"/>
                </a:cubicBezTo>
                <a:cubicBezTo>
                  <a:pt x="6861381" y="-38684"/>
                  <a:pt x="6865712" y="16758"/>
                  <a:pt x="7000626" y="0"/>
                </a:cubicBezTo>
                <a:cubicBezTo>
                  <a:pt x="7135540" y="-16758"/>
                  <a:pt x="7321301" y="16381"/>
                  <a:pt x="7502732" y="0"/>
                </a:cubicBezTo>
                <a:cubicBezTo>
                  <a:pt x="7515737" y="115104"/>
                  <a:pt x="7460459" y="231881"/>
                  <a:pt x="7502732" y="412113"/>
                </a:cubicBezTo>
                <a:cubicBezTo>
                  <a:pt x="7545005" y="592345"/>
                  <a:pt x="7490876" y="632069"/>
                  <a:pt x="7502732" y="812223"/>
                </a:cubicBezTo>
                <a:cubicBezTo>
                  <a:pt x="7514588" y="992377"/>
                  <a:pt x="7486632" y="1116045"/>
                  <a:pt x="7502732" y="1200329"/>
                </a:cubicBezTo>
                <a:cubicBezTo>
                  <a:pt x="7303761" y="1276759"/>
                  <a:pt x="7022808" y="1137579"/>
                  <a:pt x="6850571" y="1200329"/>
                </a:cubicBezTo>
                <a:cubicBezTo>
                  <a:pt x="6678334" y="1263079"/>
                  <a:pt x="6418016" y="1166456"/>
                  <a:pt x="6273438" y="1200329"/>
                </a:cubicBezTo>
                <a:cubicBezTo>
                  <a:pt x="6128860" y="1234202"/>
                  <a:pt x="5996739" y="1158723"/>
                  <a:pt x="5921387" y="1200329"/>
                </a:cubicBezTo>
                <a:cubicBezTo>
                  <a:pt x="5846035" y="1241935"/>
                  <a:pt x="5651162" y="1186275"/>
                  <a:pt x="5494308" y="1200329"/>
                </a:cubicBezTo>
                <a:cubicBezTo>
                  <a:pt x="5337454" y="1214383"/>
                  <a:pt x="4988870" y="1189990"/>
                  <a:pt x="4767120" y="1200329"/>
                </a:cubicBezTo>
                <a:cubicBezTo>
                  <a:pt x="4545370" y="1210668"/>
                  <a:pt x="4371305" y="1188239"/>
                  <a:pt x="4189987" y="1200329"/>
                </a:cubicBezTo>
                <a:cubicBezTo>
                  <a:pt x="4008669" y="1212419"/>
                  <a:pt x="3944078" y="1185898"/>
                  <a:pt x="3762909" y="1200329"/>
                </a:cubicBezTo>
                <a:cubicBezTo>
                  <a:pt x="3581740" y="1214760"/>
                  <a:pt x="3431400" y="1168911"/>
                  <a:pt x="3185775" y="1200329"/>
                </a:cubicBezTo>
                <a:cubicBezTo>
                  <a:pt x="2940150" y="1231747"/>
                  <a:pt x="2909555" y="1160443"/>
                  <a:pt x="2833724" y="1200329"/>
                </a:cubicBezTo>
                <a:cubicBezTo>
                  <a:pt x="2757893" y="1240215"/>
                  <a:pt x="2553842" y="1159044"/>
                  <a:pt x="2481673" y="1200329"/>
                </a:cubicBezTo>
                <a:cubicBezTo>
                  <a:pt x="2409504" y="1241614"/>
                  <a:pt x="2085228" y="1182842"/>
                  <a:pt x="1904540" y="1200329"/>
                </a:cubicBezTo>
                <a:cubicBezTo>
                  <a:pt x="1723852" y="1217816"/>
                  <a:pt x="1608153" y="1195382"/>
                  <a:pt x="1477461" y="1200329"/>
                </a:cubicBezTo>
                <a:cubicBezTo>
                  <a:pt x="1346769" y="1205276"/>
                  <a:pt x="966781" y="1131125"/>
                  <a:pt x="825301" y="1200329"/>
                </a:cubicBezTo>
                <a:cubicBezTo>
                  <a:pt x="683821" y="1269533"/>
                  <a:pt x="325302" y="1122948"/>
                  <a:pt x="0" y="1200329"/>
                </a:cubicBezTo>
                <a:cubicBezTo>
                  <a:pt x="-24998" y="1061153"/>
                  <a:pt x="147" y="930965"/>
                  <a:pt x="0" y="788216"/>
                </a:cubicBezTo>
                <a:cubicBezTo>
                  <a:pt x="-147" y="645467"/>
                  <a:pt x="12884" y="537369"/>
                  <a:pt x="0" y="376103"/>
                </a:cubicBezTo>
                <a:cubicBezTo>
                  <a:pt x="-12884" y="214837"/>
                  <a:pt x="23624" y="121927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SF Mono Medium" panose="020B0009000002000000" pitchFamily="49" charset="0"/>
              </a:rPr>
              <a:t> FCN=1.42722 FROM MIGRAD    STATUS=CONVERGED     442 CALLS         443 TOTAL</a:t>
            </a:r>
          </a:p>
          <a:p>
            <a:r>
              <a:rPr lang="en-US" sz="1200" dirty="0">
                <a:latin typeface="SF Mono Medium" panose="020B0009000002000000" pitchFamily="49" charset="0"/>
              </a:rPr>
              <a:t>                     EDM=1.59386e-08    STRATEGY= 1      ERROR MATRIX ACCURATE</a:t>
            </a:r>
          </a:p>
          <a:p>
            <a:r>
              <a:rPr lang="en-US" sz="1200" dirty="0">
                <a:latin typeface="SF Mono Medium" panose="020B0009000002000000" pitchFamily="49" charset="0"/>
              </a:rPr>
              <a:t>  EXT PARAMETER                                   STEP         FIRST</a:t>
            </a:r>
          </a:p>
          <a:p>
            <a:r>
              <a:rPr lang="en-US" sz="1200" dirty="0">
                <a:latin typeface="SF Mono Medium" panose="020B0009000002000000" pitchFamily="49" charset="0"/>
              </a:rPr>
              <a:t>  NO.   NAME      VALUE            ERROR          SIZE      DERIVATIVE</a:t>
            </a:r>
          </a:p>
          <a:p>
            <a:r>
              <a:rPr lang="en-US" sz="1200" dirty="0">
                <a:latin typeface="SF Mono Medium" panose="020B0009000002000000" pitchFamily="49" charset="0"/>
              </a:rPr>
              <a:t>   1  Coefficient   5.85018e+01   1.85290e+01   1.02322e-03   5.44623e-05</a:t>
            </a:r>
          </a:p>
          <a:p>
            <a:r>
              <a:rPr lang="en-US" sz="1200" dirty="0">
                <a:latin typeface="SF Mono Medium" panose="020B0009000002000000" pitchFamily="49" charset="0"/>
              </a:rPr>
              <a:t>   2  Exponent (Neg.)   3.55211e+00   1.13798e-01   6.28197e-06  -7.41344e-03</a:t>
            </a:r>
          </a:p>
        </p:txBody>
      </p:sp>
    </p:spTree>
    <p:extLst>
      <p:ext uri="{BB962C8B-B14F-4D97-AF65-F5344CB8AC3E}">
        <p14:creationId xmlns:p14="http://schemas.microsoft.com/office/powerpoint/2010/main" val="3418621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15483592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5EED9-2AFC-E733-ACD5-212BEC458EAA}"/>
              </a:ext>
            </a:extLst>
          </p:cNvPr>
          <p:cNvSpPr txBox="1"/>
          <p:nvPr/>
        </p:nvSpPr>
        <p:spPr>
          <a:xfrm>
            <a:off x="6490475" y="2342211"/>
            <a:ext cx="5507390" cy="276998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Was the fit good?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Data/Fit ratio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Good cross-check to see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We have wide error bars as the number of iterations increases, so that might affect how good the fit seems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200" b="1" dirty="0">
                <a:solidFill>
                  <a:schemeClr val="accent2"/>
                </a:solidFill>
              </a:rPr>
              <a:t>TH1D *</a:t>
            </a:r>
            <a:r>
              <a:rPr lang="en-US" sz="1200" b="1" dirty="0" err="1">
                <a:solidFill>
                  <a:schemeClr val="accent2"/>
                </a:solidFill>
              </a:rPr>
              <a:t>h_clone</a:t>
            </a:r>
            <a:r>
              <a:rPr lang="en-US" sz="1200" b="1" dirty="0">
                <a:solidFill>
                  <a:schemeClr val="accent2"/>
                </a:solidFill>
              </a:rPr>
              <a:t> = (TH1D*)</a:t>
            </a:r>
            <a:r>
              <a:rPr lang="en-US" sz="1200" b="1" dirty="0" err="1">
                <a:solidFill>
                  <a:schemeClr val="accent2"/>
                </a:solidFill>
              </a:rPr>
              <a:t>h_original</a:t>
            </a:r>
            <a:r>
              <a:rPr lang="en-US" sz="1200" b="1" dirty="0">
                <a:solidFill>
                  <a:schemeClr val="accent2"/>
                </a:solidFill>
              </a:rPr>
              <a:t>-&gt;Clone(”</a:t>
            </a:r>
            <a:r>
              <a:rPr lang="en-US" sz="1200" b="1" dirty="0" err="1">
                <a:solidFill>
                  <a:schemeClr val="accent2"/>
                </a:solidFill>
              </a:rPr>
              <a:t>h_clone</a:t>
            </a:r>
            <a:r>
              <a:rPr lang="en-US" sz="1200" b="1" dirty="0">
                <a:solidFill>
                  <a:schemeClr val="accent2"/>
                </a:solidFill>
              </a:rPr>
              <a:t>”); // again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ROOT has many useful features (</a:t>
            </a:r>
            <a:r>
              <a:rPr lang="en-US" b="1" dirty="0" err="1">
                <a:solidFill>
                  <a:schemeClr val="accent2"/>
                </a:solidFill>
              </a:rPr>
              <a:t>histo</a:t>
            </a:r>
            <a:r>
              <a:rPr lang="en-US" b="1" dirty="0">
                <a:solidFill>
                  <a:schemeClr val="accent2"/>
                </a:solidFill>
              </a:rPr>
              <a:t>/function)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histogram-&gt;Divide(</a:t>
            </a:r>
            <a:r>
              <a:rPr lang="en-US" b="1" dirty="0" err="1">
                <a:solidFill>
                  <a:schemeClr val="accent2"/>
                </a:solidFill>
              </a:rPr>
              <a:t>fit_function</a:t>
            </a:r>
            <a:r>
              <a:rPr lang="en-US" b="1" dirty="0">
                <a:solidFill>
                  <a:schemeClr val="accent2"/>
                </a:solidFill>
              </a:rPr>
              <a:t>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815C62-3512-E782-277F-37923C148625}"/>
              </a:ext>
            </a:extLst>
          </p:cNvPr>
          <p:cNvCxnSpPr>
            <a:cxnSpLocks/>
            <a:stCxn id="4" idx="1"/>
            <a:endCxn id="7" idx="1"/>
          </p:cNvCxnSpPr>
          <p:nvPr/>
        </p:nvCxnSpPr>
        <p:spPr>
          <a:xfrm flipH="1" flipV="1">
            <a:off x="6253572" y="2997379"/>
            <a:ext cx="236903" cy="72982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94564681-17D9-EDCC-4884-D2283445B9B0}"/>
              </a:ext>
            </a:extLst>
          </p:cNvPr>
          <p:cNvSpPr/>
          <p:nvPr/>
        </p:nvSpPr>
        <p:spPr>
          <a:xfrm>
            <a:off x="5938428" y="2279808"/>
            <a:ext cx="315144" cy="1435142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42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16748512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5EED9-2AFC-E733-ACD5-212BEC458EAA}"/>
              </a:ext>
            </a:extLst>
          </p:cNvPr>
          <p:cNvSpPr txBox="1"/>
          <p:nvPr/>
        </p:nvSpPr>
        <p:spPr>
          <a:xfrm>
            <a:off x="6490475" y="2342211"/>
            <a:ext cx="5507390" cy="418576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Graphing! (The Best Way to Spend Three Hours)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Lots of customization and lots of ways to present your data and fitting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Some tips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Frame histogram: useful for controlling the plot window independent of our important histograms and functions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Generally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b="1" dirty="0" err="1">
                <a:solidFill>
                  <a:schemeClr val="accent2"/>
                </a:solidFill>
              </a:rPr>
              <a:t>TCanvas</a:t>
            </a:r>
            <a:r>
              <a:rPr lang="en-US" sz="1400" b="1" dirty="0">
                <a:solidFill>
                  <a:schemeClr val="accent2"/>
                </a:solidFill>
              </a:rPr>
              <a:t> *c = new </a:t>
            </a:r>
            <a:r>
              <a:rPr lang="en-US" sz="1400" b="1" dirty="0" err="1">
                <a:solidFill>
                  <a:schemeClr val="accent2"/>
                </a:solidFill>
              </a:rPr>
              <a:t>TCanvas</a:t>
            </a:r>
            <a:r>
              <a:rPr lang="en-US" sz="1400" b="1" dirty="0">
                <a:solidFill>
                  <a:schemeClr val="accent2"/>
                </a:solidFill>
              </a:rPr>
              <a:t>(“c”, “window title”, 1);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1 is default; otherwise, specify window size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Canvas options: </a:t>
            </a:r>
            <a:r>
              <a:rPr lang="en-US" b="1" dirty="0" err="1">
                <a:solidFill>
                  <a:schemeClr val="accent2"/>
                </a:solidFill>
              </a:rPr>
              <a:t>lin</a:t>
            </a:r>
            <a:r>
              <a:rPr lang="en-US" b="1" dirty="0">
                <a:solidFill>
                  <a:schemeClr val="accent2"/>
                </a:solidFill>
              </a:rPr>
              <a:t>/log, grid, colors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histogram-&gt;Draw(“options”)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histogram-&gt;Draw(“same” for subsequent items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815C62-3512-E782-277F-37923C148625}"/>
              </a:ext>
            </a:extLst>
          </p:cNvPr>
          <p:cNvCxnSpPr>
            <a:cxnSpLocks/>
            <a:stCxn id="4" idx="1"/>
            <a:endCxn id="7" idx="1"/>
          </p:cNvCxnSpPr>
          <p:nvPr/>
        </p:nvCxnSpPr>
        <p:spPr>
          <a:xfrm flipH="1" flipV="1">
            <a:off x="6253572" y="4063901"/>
            <a:ext cx="236903" cy="371191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94564681-17D9-EDCC-4884-D2283445B9B0}"/>
              </a:ext>
            </a:extLst>
          </p:cNvPr>
          <p:cNvSpPr/>
          <p:nvPr/>
        </p:nvSpPr>
        <p:spPr>
          <a:xfrm>
            <a:off x="5938428" y="2705012"/>
            <a:ext cx="315144" cy="2717777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4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16748512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53F6F0-3AC5-7A88-4C85-CF6DE5D6B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51606" y="847860"/>
            <a:ext cx="4168954" cy="6511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0B3EB2-4DFA-F951-28E7-8CCB3C7BC9F8}"/>
              </a:ext>
            </a:extLst>
          </p:cNvPr>
          <p:cNvSpPr txBox="1"/>
          <p:nvPr/>
        </p:nvSpPr>
        <p:spPr>
          <a:xfrm>
            <a:off x="4966447" y="6181527"/>
            <a:ext cx="5896143" cy="584775"/>
          </a:xfrm>
          <a:custGeom>
            <a:avLst/>
            <a:gdLst>
              <a:gd name="connsiteX0" fmla="*/ 0 w 5896143"/>
              <a:gd name="connsiteY0" fmla="*/ 0 h 584775"/>
              <a:gd name="connsiteX1" fmla="*/ 589614 w 5896143"/>
              <a:gd name="connsiteY1" fmla="*/ 0 h 584775"/>
              <a:gd name="connsiteX2" fmla="*/ 1179229 w 5896143"/>
              <a:gd name="connsiteY2" fmla="*/ 0 h 584775"/>
              <a:gd name="connsiteX3" fmla="*/ 1768843 w 5896143"/>
              <a:gd name="connsiteY3" fmla="*/ 0 h 584775"/>
              <a:gd name="connsiteX4" fmla="*/ 2476380 w 5896143"/>
              <a:gd name="connsiteY4" fmla="*/ 0 h 584775"/>
              <a:gd name="connsiteX5" fmla="*/ 3124956 w 5896143"/>
              <a:gd name="connsiteY5" fmla="*/ 0 h 584775"/>
              <a:gd name="connsiteX6" fmla="*/ 3537686 w 5896143"/>
              <a:gd name="connsiteY6" fmla="*/ 0 h 584775"/>
              <a:gd name="connsiteX7" fmla="*/ 4068339 w 5896143"/>
              <a:gd name="connsiteY7" fmla="*/ 0 h 584775"/>
              <a:gd name="connsiteX8" fmla="*/ 4775876 w 5896143"/>
              <a:gd name="connsiteY8" fmla="*/ 0 h 584775"/>
              <a:gd name="connsiteX9" fmla="*/ 5365490 w 5896143"/>
              <a:gd name="connsiteY9" fmla="*/ 0 h 584775"/>
              <a:gd name="connsiteX10" fmla="*/ 5896143 w 5896143"/>
              <a:gd name="connsiteY10" fmla="*/ 0 h 584775"/>
              <a:gd name="connsiteX11" fmla="*/ 5896143 w 5896143"/>
              <a:gd name="connsiteY11" fmla="*/ 584775 h 584775"/>
              <a:gd name="connsiteX12" fmla="*/ 5424452 w 5896143"/>
              <a:gd name="connsiteY12" fmla="*/ 584775 h 584775"/>
              <a:gd name="connsiteX13" fmla="*/ 4716914 w 5896143"/>
              <a:gd name="connsiteY13" fmla="*/ 584775 h 584775"/>
              <a:gd name="connsiteX14" fmla="*/ 4245223 w 5896143"/>
              <a:gd name="connsiteY14" fmla="*/ 584775 h 584775"/>
              <a:gd name="connsiteX15" fmla="*/ 3832493 w 5896143"/>
              <a:gd name="connsiteY15" fmla="*/ 584775 h 584775"/>
              <a:gd name="connsiteX16" fmla="*/ 3419763 w 5896143"/>
              <a:gd name="connsiteY16" fmla="*/ 584775 h 584775"/>
              <a:gd name="connsiteX17" fmla="*/ 2771187 w 5896143"/>
              <a:gd name="connsiteY17" fmla="*/ 584775 h 584775"/>
              <a:gd name="connsiteX18" fmla="*/ 2358457 w 5896143"/>
              <a:gd name="connsiteY18" fmla="*/ 584775 h 584775"/>
              <a:gd name="connsiteX19" fmla="*/ 1768843 w 5896143"/>
              <a:gd name="connsiteY19" fmla="*/ 584775 h 584775"/>
              <a:gd name="connsiteX20" fmla="*/ 1297151 w 5896143"/>
              <a:gd name="connsiteY20" fmla="*/ 584775 h 584775"/>
              <a:gd name="connsiteX21" fmla="*/ 707537 w 5896143"/>
              <a:gd name="connsiteY21" fmla="*/ 584775 h 584775"/>
              <a:gd name="connsiteX22" fmla="*/ 0 w 5896143"/>
              <a:gd name="connsiteY22" fmla="*/ 584775 h 584775"/>
              <a:gd name="connsiteX23" fmla="*/ 0 w 5896143"/>
              <a:gd name="connsiteY23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6143" h="584775" fill="none" extrusionOk="0">
                <a:moveTo>
                  <a:pt x="0" y="0"/>
                </a:moveTo>
                <a:cubicBezTo>
                  <a:pt x="140251" y="-28556"/>
                  <a:pt x="367221" y="8255"/>
                  <a:pt x="589614" y="0"/>
                </a:cubicBezTo>
                <a:cubicBezTo>
                  <a:pt x="812007" y="-8255"/>
                  <a:pt x="919397" y="14921"/>
                  <a:pt x="1179229" y="0"/>
                </a:cubicBezTo>
                <a:cubicBezTo>
                  <a:pt x="1439061" y="-14921"/>
                  <a:pt x="1586434" y="26905"/>
                  <a:pt x="1768843" y="0"/>
                </a:cubicBezTo>
                <a:cubicBezTo>
                  <a:pt x="1951252" y="-26905"/>
                  <a:pt x="2315837" y="39726"/>
                  <a:pt x="2476380" y="0"/>
                </a:cubicBezTo>
                <a:cubicBezTo>
                  <a:pt x="2636923" y="-39726"/>
                  <a:pt x="2960477" y="51450"/>
                  <a:pt x="3124956" y="0"/>
                </a:cubicBezTo>
                <a:cubicBezTo>
                  <a:pt x="3289435" y="-51450"/>
                  <a:pt x="3379954" y="21429"/>
                  <a:pt x="3537686" y="0"/>
                </a:cubicBezTo>
                <a:cubicBezTo>
                  <a:pt x="3695418" y="-21429"/>
                  <a:pt x="3956590" y="35184"/>
                  <a:pt x="4068339" y="0"/>
                </a:cubicBezTo>
                <a:cubicBezTo>
                  <a:pt x="4180088" y="-35184"/>
                  <a:pt x="4589592" y="66137"/>
                  <a:pt x="4775876" y="0"/>
                </a:cubicBezTo>
                <a:cubicBezTo>
                  <a:pt x="4962160" y="-66137"/>
                  <a:pt x="5180245" y="70603"/>
                  <a:pt x="5365490" y="0"/>
                </a:cubicBezTo>
                <a:cubicBezTo>
                  <a:pt x="5550735" y="-70603"/>
                  <a:pt x="5644579" y="54187"/>
                  <a:pt x="5896143" y="0"/>
                </a:cubicBezTo>
                <a:cubicBezTo>
                  <a:pt x="5916162" y="158187"/>
                  <a:pt x="5850451" y="384425"/>
                  <a:pt x="5896143" y="584775"/>
                </a:cubicBezTo>
                <a:cubicBezTo>
                  <a:pt x="5770378" y="606524"/>
                  <a:pt x="5596781" y="567748"/>
                  <a:pt x="5424452" y="584775"/>
                </a:cubicBezTo>
                <a:cubicBezTo>
                  <a:pt x="5252123" y="601802"/>
                  <a:pt x="5068338" y="502423"/>
                  <a:pt x="4716914" y="584775"/>
                </a:cubicBezTo>
                <a:cubicBezTo>
                  <a:pt x="4365490" y="667127"/>
                  <a:pt x="4398592" y="556038"/>
                  <a:pt x="4245223" y="584775"/>
                </a:cubicBezTo>
                <a:cubicBezTo>
                  <a:pt x="4091854" y="613512"/>
                  <a:pt x="3920319" y="555374"/>
                  <a:pt x="3832493" y="584775"/>
                </a:cubicBezTo>
                <a:cubicBezTo>
                  <a:pt x="3744667" y="614176"/>
                  <a:pt x="3505006" y="560175"/>
                  <a:pt x="3419763" y="584775"/>
                </a:cubicBezTo>
                <a:cubicBezTo>
                  <a:pt x="3334520" y="609375"/>
                  <a:pt x="2961372" y="535846"/>
                  <a:pt x="2771187" y="584775"/>
                </a:cubicBezTo>
                <a:cubicBezTo>
                  <a:pt x="2581002" y="633704"/>
                  <a:pt x="2564149" y="535676"/>
                  <a:pt x="2358457" y="584775"/>
                </a:cubicBezTo>
                <a:cubicBezTo>
                  <a:pt x="2152765" y="633874"/>
                  <a:pt x="2062872" y="550875"/>
                  <a:pt x="1768843" y="584775"/>
                </a:cubicBezTo>
                <a:cubicBezTo>
                  <a:pt x="1474814" y="618675"/>
                  <a:pt x="1508849" y="531493"/>
                  <a:pt x="1297151" y="584775"/>
                </a:cubicBezTo>
                <a:cubicBezTo>
                  <a:pt x="1085453" y="638057"/>
                  <a:pt x="975416" y="564040"/>
                  <a:pt x="707537" y="584775"/>
                </a:cubicBezTo>
                <a:cubicBezTo>
                  <a:pt x="439658" y="605510"/>
                  <a:pt x="295987" y="536202"/>
                  <a:pt x="0" y="584775"/>
                </a:cubicBezTo>
                <a:cubicBezTo>
                  <a:pt x="-28672" y="309796"/>
                  <a:pt x="38347" y="225995"/>
                  <a:pt x="0" y="0"/>
                </a:cubicBezTo>
                <a:close/>
              </a:path>
              <a:path w="5896143" h="584775" stroke="0" extrusionOk="0">
                <a:moveTo>
                  <a:pt x="0" y="0"/>
                </a:moveTo>
                <a:cubicBezTo>
                  <a:pt x="228670" y="-60724"/>
                  <a:pt x="374850" y="23790"/>
                  <a:pt x="530653" y="0"/>
                </a:cubicBezTo>
                <a:cubicBezTo>
                  <a:pt x="686456" y="-23790"/>
                  <a:pt x="853561" y="33119"/>
                  <a:pt x="943383" y="0"/>
                </a:cubicBezTo>
                <a:cubicBezTo>
                  <a:pt x="1033205" y="-33119"/>
                  <a:pt x="1390548" y="56388"/>
                  <a:pt x="1650920" y="0"/>
                </a:cubicBezTo>
                <a:cubicBezTo>
                  <a:pt x="1911292" y="-56388"/>
                  <a:pt x="1961603" y="55527"/>
                  <a:pt x="2181573" y="0"/>
                </a:cubicBezTo>
                <a:cubicBezTo>
                  <a:pt x="2401543" y="-55527"/>
                  <a:pt x="2576306" y="51007"/>
                  <a:pt x="2712226" y="0"/>
                </a:cubicBezTo>
                <a:cubicBezTo>
                  <a:pt x="2848146" y="-51007"/>
                  <a:pt x="3254109" y="50100"/>
                  <a:pt x="3419763" y="0"/>
                </a:cubicBezTo>
                <a:cubicBezTo>
                  <a:pt x="3585417" y="-50100"/>
                  <a:pt x="3759761" y="12463"/>
                  <a:pt x="3891454" y="0"/>
                </a:cubicBezTo>
                <a:cubicBezTo>
                  <a:pt x="4023147" y="-12463"/>
                  <a:pt x="4280965" y="5129"/>
                  <a:pt x="4598992" y="0"/>
                </a:cubicBezTo>
                <a:cubicBezTo>
                  <a:pt x="4917019" y="-5129"/>
                  <a:pt x="5110072" y="84763"/>
                  <a:pt x="5306529" y="0"/>
                </a:cubicBezTo>
                <a:cubicBezTo>
                  <a:pt x="5502986" y="-84763"/>
                  <a:pt x="5629467" y="61223"/>
                  <a:pt x="5896143" y="0"/>
                </a:cubicBezTo>
                <a:cubicBezTo>
                  <a:pt x="5907975" y="138318"/>
                  <a:pt x="5881416" y="373381"/>
                  <a:pt x="5896143" y="584775"/>
                </a:cubicBezTo>
                <a:cubicBezTo>
                  <a:pt x="5758793" y="587344"/>
                  <a:pt x="5390816" y="565951"/>
                  <a:pt x="5247567" y="584775"/>
                </a:cubicBezTo>
                <a:cubicBezTo>
                  <a:pt x="5104318" y="603599"/>
                  <a:pt x="4855719" y="515725"/>
                  <a:pt x="4540030" y="584775"/>
                </a:cubicBezTo>
                <a:cubicBezTo>
                  <a:pt x="4224341" y="653825"/>
                  <a:pt x="4037758" y="528170"/>
                  <a:pt x="3832493" y="584775"/>
                </a:cubicBezTo>
                <a:cubicBezTo>
                  <a:pt x="3627228" y="641380"/>
                  <a:pt x="3544210" y="547628"/>
                  <a:pt x="3360802" y="584775"/>
                </a:cubicBezTo>
                <a:cubicBezTo>
                  <a:pt x="3177394" y="621922"/>
                  <a:pt x="2932632" y="526662"/>
                  <a:pt x="2771187" y="584775"/>
                </a:cubicBezTo>
                <a:cubicBezTo>
                  <a:pt x="2609742" y="642888"/>
                  <a:pt x="2280569" y="516875"/>
                  <a:pt x="2063650" y="584775"/>
                </a:cubicBezTo>
                <a:cubicBezTo>
                  <a:pt x="1846731" y="652675"/>
                  <a:pt x="1596157" y="527734"/>
                  <a:pt x="1474036" y="584775"/>
                </a:cubicBezTo>
                <a:cubicBezTo>
                  <a:pt x="1351915" y="641816"/>
                  <a:pt x="1151615" y="555310"/>
                  <a:pt x="1061306" y="584775"/>
                </a:cubicBezTo>
                <a:cubicBezTo>
                  <a:pt x="970997" y="614240"/>
                  <a:pt x="701595" y="531058"/>
                  <a:pt x="589614" y="584775"/>
                </a:cubicBezTo>
                <a:cubicBezTo>
                  <a:pt x="477633" y="638492"/>
                  <a:pt x="278724" y="581883"/>
                  <a:pt x="0" y="584775"/>
                </a:cubicBezTo>
                <a:cubicBezTo>
                  <a:pt x="-3817" y="320705"/>
                  <a:pt x="51532" y="22443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Fit Result on a semi-log plot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9FA0C-3D6A-645F-417F-BA767FE22BBA}"/>
              </a:ext>
            </a:extLst>
          </p:cNvPr>
          <p:cNvSpPr txBox="1"/>
          <p:nvPr/>
        </p:nvSpPr>
        <p:spPr>
          <a:xfrm>
            <a:off x="7889096" y="2517326"/>
            <a:ext cx="3675501" cy="175432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Fit is consistent with the error bars; and it matches the low-</a:t>
            </a:r>
            <a:r>
              <a:rPr lang="en-US" b="1" dirty="0" err="1"/>
              <a:t>n_iterations</a:t>
            </a:r>
            <a:r>
              <a:rPr lang="en-US" b="1" dirty="0"/>
              <a:t> behavior</a:t>
            </a:r>
          </a:p>
          <a:p>
            <a:r>
              <a:rPr lang="en-US" b="1" dirty="0">
                <a:solidFill>
                  <a:schemeClr val="accent4"/>
                </a:solidFill>
              </a:rPr>
              <a:t>If we had greater statistics at high-</a:t>
            </a:r>
            <a:r>
              <a:rPr lang="en-US" b="1" dirty="0" err="1">
                <a:solidFill>
                  <a:schemeClr val="accent4"/>
                </a:solidFill>
              </a:rPr>
              <a:t>n_iterations</a:t>
            </a:r>
            <a:r>
              <a:rPr lang="en-US" b="1" dirty="0">
                <a:solidFill>
                  <a:schemeClr val="accent4"/>
                </a:solidFill>
              </a:rPr>
              <a:t>, we’d constrain the fit even more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1DD756-7409-9BFB-BE8A-6AE46DF839E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580094" y="3394489"/>
            <a:ext cx="1309002" cy="35987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535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5A0F24-D4BB-1315-855D-40C335F78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25" y="28214"/>
            <a:ext cx="534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8DA652-CBD1-FBA7-AFA8-B06F8F6975C3}"/>
              </a:ext>
            </a:extLst>
          </p:cNvPr>
          <p:cNvSpPr txBox="1"/>
          <p:nvPr/>
        </p:nvSpPr>
        <p:spPr>
          <a:xfrm>
            <a:off x="9292774" y="2905780"/>
            <a:ext cx="263454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Dec. 1951 ad for the IBM Card-Programmed Electronic Calculator</a:t>
            </a:r>
          </a:p>
          <a:p>
            <a:pPr algn="r"/>
            <a:r>
              <a:rPr lang="en-US" sz="800" dirty="0"/>
              <a:t>(44 </a:t>
            </a:r>
            <a:r>
              <a:rPr lang="en-US" sz="800" u="sng" dirty="0"/>
              <a:t>Fortune</a:t>
            </a:r>
            <a:r>
              <a:rPr lang="en-US" sz="800" dirty="0"/>
              <a:t> 6, 55)</a:t>
            </a:r>
          </a:p>
        </p:txBody>
      </p:sp>
    </p:spTree>
    <p:extLst>
      <p:ext uri="{BB962C8B-B14F-4D97-AF65-F5344CB8AC3E}">
        <p14:creationId xmlns:p14="http://schemas.microsoft.com/office/powerpoint/2010/main" val="2458571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16748512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20079-2A53-8853-7415-ECBCA3182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53415" y="747575"/>
            <a:ext cx="4224213" cy="6598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A9FA0C-3D6A-645F-417F-BA767FE22BBA}"/>
              </a:ext>
            </a:extLst>
          </p:cNvPr>
          <p:cNvSpPr txBox="1"/>
          <p:nvPr/>
        </p:nvSpPr>
        <p:spPr>
          <a:xfrm>
            <a:off x="7032693" y="4784523"/>
            <a:ext cx="168838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Looks nice!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0B3EB2-4DFA-F951-28E7-8CCB3C7BC9F8}"/>
              </a:ext>
            </a:extLst>
          </p:cNvPr>
          <p:cNvSpPr txBox="1"/>
          <p:nvPr/>
        </p:nvSpPr>
        <p:spPr>
          <a:xfrm>
            <a:off x="4928812" y="6158757"/>
            <a:ext cx="5896143" cy="584775"/>
          </a:xfrm>
          <a:custGeom>
            <a:avLst/>
            <a:gdLst>
              <a:gd name="connsiteX0" fmla="*/ 0 w 5896143"/>
              <a:gd name="connsiteY0" fmla="*/ 0 h 584775"/>
              <a:gd name="connsiteX1" fmla="*/ 589614 w 5896143"/>
              <a:gd name="connsiteY1" fmla="*/ 0 h 584775"/>
              <a:gd name="connsiteX2" fmla="*/ 1179229 w 5896143"/>
              <a:gd name="connsiteY2" fmla="*/ 0 h 584775"/>
              <a:gd name="connsiteX3" fmla="*/ 1768843 w 5896143"/>
              <a:gd name="connsiteY3" fmla="*/ 0 h 584775"/>
              <a:gd name="connsiteX4" fmla="*/ 2476380 w 5896143"/>
              <a:gd name="connsiteY4" fmla="*/ 0 h 584775"/>
              <a:gd name="connsiteX5" fmla="*/ 3124956 w 5896143"/>
              <a:gd name="connsiteY5" fmla="*/ 0 h 584775"/>
              <a:gd name="connsiteX6" fmla="*/ 3537686 w 5896143"/>
              <a:gd name="connsiteY6" fmla="*/ 0 h 584775"/>
              <a:gd name="connsiteX7" fmla="*/ 4068339 w 5896143"/>
              <a:gd name="connsiteY7" fmla="*/ 0 h 584775"/>
              <a:gd name="connsiteX8" fmla="*/ 4775876 w 5896143"/>
              <a:gd name="connsiteY8" fmla="*/ 0 h 584775"/>
              <a:gd name="connsiteX9" fmla="*/ 5365490 w 5896143"/>
              <a:gd name="connsiteY9" fmla="*/ 0 h 584775"/>
              <a:gd name="connsiteX10" fmla="*/ 5896143 w 5896143"/>
              <a:gd name="connsiteY10" fmla="*/ 0 h 584775"/>
              <a:gd name="connsiteX11" fmla="*/ 5896143 w 5896143"/>
              <a:gd name="connsiteY11" fmla="*/ 584775 h 584775"/>
              <a:gd name="connsiteX12" fmla="*/ 5424452 w 5896143"/>
              <a:gd name="connsiteY12" fmla="*/ 584775 h 584775"/>
              <a:gd name="connsiteX13" fmla="*/ 4716914 w 5896143"/>
              <a:gd name="connsiteY13" fmla="*/ 584775 h 584775"/>
              <a:gd name="connsiteX14" fmla="*/ 4245223 w 5896143"/>
              <a:gd name="connsiteY14" fmla="*/ 584775 h 584775"/>
              <a:gd name="connsiteX15" fmla="*/ 3832493 w 5896143"/>
              <a:gd name="connsiteY15" fmla="*/ 584775 h 584775"/>
              <a:gd name="connsiteX16" fmla="*/ 3419763 w 5896143"/>
              <a:gd name="connsiteY16" fmla="*/ 584775 h 584775"/>
              <a:gd name="connsiteX17" fmla="*/ 2771187 w 5896143"/>
              <a:gd name="connsiteY17" fmla="*/ 584775 h 584775"/>
              <a:gd name="connsiteX18" fmla="*/ 2358457 w 5896143"/>
              <a:gd name="connsiteY18" fmla="*/ 584775 h 584775"/>
              <a:gd name="connsiteX19" fmla="*/ 1768843 w 5896143"/>
              <a:gd name="connsiteY19" fmla="*/ 584775 h 584775"/>
              <a:gd name="connsiteX20" fmla="*/ 1297151 w 5896143"/>
              <a:gd name="connsiteY20" fmla="*/ 584775 h 584775"/>
              <a:gd name="connsiteX21" fmla="*/ 707537 w 5896143"/>
              <a:gd name="connsiteY21" fmla="*/ 584775 h 584775"/>
              <a:gd name="connsiteX22" fmla="*/ 0 w 5896143"/>
              <a:gd name="connsiteY22" fmla="*/ 584775 h 584775"/>
              <a:gd name="connsiteX23" fmla="*/ 0 w 5896143"/>
              <a:gd name="connsiteY23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96143" h="584775" fill="none" extrusionOk="0">
                <a:moveTo>
                  <a:pt x="0" y="0"/>
                </a:moveTo>
                <a:cubicBezTo>
                  <a:pt x="140251" y="-28556"/>
                  <a:pt x="367221" y="8255"/>
                  <a:pt x="589614" y="0"/>
                </a:cubicBezTo>
                <a:cubicBezTo>
                  <a:pt x="812007" y="-8255"/>
                  <a:pt x="919397" y="14921"/>
                  <a:pt x="1179229" y="0"/>
                </a:cubicBezTo>
                <a:cubicBezTo>
                  <a:pt x="1439061" y="-14921"/>
                  <a:pt x="1586434" y="26905"/>
                  <a:pt x="1768843" y="0"/>
                </a:cubicBezTo>
                <a:cubicBezTo>
                  <a:pt x="1951252" y="-26905"/>
                  <a:pt x="2315837" y="39726"/>
                  <a:pt x="2476380" y="0"/>
                </a:cubicBezTo>
                <a:cubicBezTo>
                  <a:pt x="2636923" y="-39726"/>
                  <a:pt x="2960477" y="51450"/>
                  <a:pt x="3124956" y="0"/>
                </a:cubicBezTo>
                <a:cubicBezTo>
                  <a:pt x="3289435" y="-51450"/>
                  <a:pt x="3379954" y="21429"/>
                  <a:pt x="3537686" y="0"/>
                </a:cubicBezTo>
                <a:cubicBezTo>
                  <a:pt x="3695418" y="-21429"/>
                  <a:pt x="3956590" y="35184"/>
                  <a:pt x="4068339" y="0"/>
                </a:cubicBezTo>
                <a:cubicBezTo>
                  <a:pt x="4180088" y="-35184"/>
                  <a:pt x="4589592" y="66137"/>
                  <a:pt x="4775876" y="0"/>
                </a:cubicBezTo>
                <a:cubicBezTo>
                  <a:pt x="4962160" y="-66137"/>
                  <a:pt x="5180245" y="70603"/>
                  <a:pt x="5365490" y="0"/>
                </a:cubicBezTo>
                <a:cubicBezTo>
                  <a:pt x="5550735" y="-70603"/>
                  <a:pt x="5644579" y="54187"/>
                  <a:pt x="5896143" y="0"/>
                </a:cubicBezTo>
                <a:cubicBezTo>
                  <a:pt x="5916162" y="158187"/>
                  <a:pt x="5850451" y="384425"/>
                  <a:pt x="5896143" y="584775"/>
                </a:cubicBezTo>
                <a:cubicBezTo>
                  <a:pt x="5770378" y="606524"/>
                  <a:pt x="5596781" y="567748"/>
                  <a:pt x="5424452" y="584775"/>
                </a:cubicBezTo>
                <a:cubicBezTo>
                  <a:pt x="5252123" y="601802"/>
                  <a:pt x="5068338" y="502423"/>
                  <a:pt x="4716914" y="584775"/>
                </a:cubicBezTo>
                <a:cubicBezTo>
                  <a:pt x="4365490" y="667127"/>
                  <a:pt x="4398592" y="556038"/>
                  <a:pt x="4245223" y="584775"/>
                </a:cubicBezTo>
                <a:cubicBezTo>
                  <a:pt x="4091854" y="613512"/>
                  <a:pt x="3920319" y="555374"/>
                  <a:pt x="3832493" y="584775"/>
                </a:cubicBezTo>
                <a:cubicBezTo>
                  <a:pt x="3744667" y="614176"/>
                  <a:pt x="3505006" y="560175"/>
                  <a:pt x="3419763" y="584775"/>
                </a:cubicBezTo>
                <a:cubicBezTo>
                  <a:pt x="3334520" y="609375"/>
                  <a:pt x="2961372" y="535846"/>
                  <a:pt x="2771187" y="584775"/>
                </a:cubicBezTo>
                <a:cubicBezTo>
                  <a:pt x="2581002" y="633704"/>
                  <a:pt x="2564149" y="535676"/>
                  <a:pt x="2358457" y="584775"/>
                </a:cubicBezTo>
                <a:cubicBezTo>
                  <a:pt x="2152765" y="633874"/>
                  <a:pt x="2062872" y="550875"/>
                  <a:pt x="1768843" y="584775"/>
                </a:cubicBezTo>
                <a:cubicBezTo>
                  <a:pt x="1474814" y="618675"/>
                  <a:pt x="1508849" y="531493"/>
                  <a:pt x="1297151" y="584775"/>
                </a:cubicBezTo>
                <a:cubicBezTo>
                  <a:pt x="1085453" y="638057"/>
                  <a:pt x="975416" y="564040"/>
                  <a:pt x="707537" y="584775"/>
                </a:cubicBezTo>
                <a:cubicBezTo>
                  <a:pt x="439658" y="605510"/>
                  <a:pt x="295987" y="536202"/>
                  <a:pt x="0" y="584775"/>
                </a:cubicBezTo>
                <a:cubicBezTo>
                  <a:pt x="-28672" y="309796"/>
                  <a:pt x="38347" y="225995"/>
                  <a:pt x="0" y="0"/>
                </a:cubicBezTo>
                <a:close/>
              </a:path>
              <a:path w="5896143" h="584775" stroke="0" extrusionOk="0">
                <a:moveTo>
                  <a:pt x="0" y="0"/>
                </a:moveTo>
                <a:cubicBezTo>
                  <a:pt x="228670" y="-60724"/>
                  <a:pt x="374850" y="23790"/>
                  <a:pt x="530653" y="0"/>
                </a:cubicBezTo>
                <a:cubicBezTo>
                  <a:pt x="686456" y="-23790"/>
                  <a:pt x="853561" y="33119"/>
                  <a:pt x="943383" y="0"/>
                </a:cubicBezTo>
                <a:cubicBezTo>
                  <a:pt x="1033205" y="-33119"/>
                  <a:pt x="1390548" y="56388"/>
                  <a:pt x="1650920" y="0"/>
                </a:cubicBezTo>
                <a:cubicBezTo>
                  <a:pt x="1911292" y="-56388"/>
                  <a:pt x="1961603" y="55527"/>
                  <a:pt x="2181573" y="0"/>
                </a:cubicBezTo>
                <a:cubicBezTo>
                  <a:pt x="2401543" y="-55527"/>
                  <a:pt x="2576306" y="51007"/>
                  <a:pt x="2712226" y="0"/>
                </a:cubicBezTo>
                <a:cubicBezTo>
                  <a:pt x="2848146" y="-51007"/>
                  <a:pt x="3254109" y="50100"/>
                  <a:pt x="3419763" y="0"/>
                </a:cubicBezTo>
                <a:cubicBezTo>
                  <a:pt x="3585417" y="-50100"/>
                  <a:pt x="3759761" y="12463"/>
                  <a:pt x="3891454" y="0"/>
                </a:cubicBezTo>
                <a:cubicBezTo>
                  <a:pt x="4023147" y="-12463"/>
                  <a:pt x="4280965" y="5129"/>
                  <a:pt x="4598992" y="0"/>
                </a:cubicBezTo>
                <a:cubicBezTo>
                  <a:pt x="4917019" y="-5129"/>
                  <a:pt x="5110072" y="84763"/>
                  <a:pt x="5306529" y="0"/>
                </a:cubicBezTo>
                <a:cubicBezTo>
                  <a:pt x="5502986" y="-84763"/>
                  <a:pt x="5629467" y="61223"/>
                  <a:pt x="5896143" y="0"/>
                </a:cubicBezTo>
                <a:cubicBezTo>
                  <a:pt x="5907975" y="138318"/>
                  <a:pt x="5881416" y="373381"/>
                  <a:pt x="5896143" y="584775"/>
                </a:cubicBezTo>
                <a:cubicBezTo>
                  <a:pt x="5758793" y="587344"/>
                  <a:pt x="5390816" y="565951"/>
                  <a:pt x="5247567" y="584775"/>
                </a:cubicBezTo>
                <a:cubicBezTo>
                  <a:pt x="5104318" y="603599"/>
                  <a:pt x="4855719" y="515725"/>
                  <a:pt x="4540030" y="584775"/>
                </a:cubicBezTo>
                <a:cubicBezTo>
                  <a:pt x="4224341" y="653825"/>
                  <a:pt x="4037758" y="528170"/>
                  <a:pt x="3832493" y="584775"/>
                </a:cubicBezTo>
                <a:cubicBezTo>
                  <a:pt x="3627228" y="641380"/>
                  <a:pt x="3544210" y="547628"/>
                  <a:pt x="3360802" y="584775"/>
                </a:cubicBezTo>
                <a:cubicBezTo>
                  <a:pt x="3177394" y="621922"/>
                  <a:pt x="2932632" y="526662"/>
                  <a:pt x="2771187" y="584775"/>
                </a:cubicBezTo>
                <a:cubicBezTo>
                  <a:pt x="2609742" y="642888"/>
                  <a:pt x="2280569" y="516875"/>
                  <a:pt x="2063650" y="584775"/>
                </a:cubicBezTo>
                <a:cubicBezTo>
                  <a:pt x="1846731" y="652675"/>
                  <a:pt x="1596157" y="527734"/>
                  <a:pt x="1474036" y="584775"/>
                </a:cubicBezTo>
                <a:cubicBezTo>
                  <a:pt x="1351915" y="641816"/>
                  <a:pt x="1151615" y="555310"/>
                  <a:pt x="1061306" y="584775"/>
                </a:cubicBezTo>
                <a:cubicBezTo>
                  <a:pt x="970997" y="614240"/>
                  <a:pt x="701595" y="531058"/>
                  <a:pt x="589614" y="584775"/>
                </a:cubicBezTo>
                <a:cubicBezTo>
                  <a:pt x="477633" y="638492"/>
                  <a:pt x="278724" y="581883"/>
                  <a:pt x="0" y="584775"/>
                </a:cubicBezTo>
                <a:cubicBezTo>
                  <a:pt x="-3817" y="320705"/>
                  <a:pt x="51532" y="224431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Fit Result on a log-log plot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099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19796473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B66B2-BD3A-2BFA-43C7-FFF47A191A1B}"/>
              </a:ext>
            </a:extLst>
          </p:cNvPr>
          <p:cNvSpPr txBox="1"/>
          <p:nvPr/>
        </p:nvSpPr>
        <p:spPr>
          <a:xfrm>
            <a:off x="6490475" y="2342211"/>
            <a:ext cx="550739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Graphing! (Now, the ratio histogram)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9C67FF-4139-118C-1DCF-C946D9D0E19C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flipH="1">
            <a:off x="6253572" y="2526877"/>
            <a:ext cx="236903" cy="153702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A5651A68-13A6-83CA-84E9-C133568E8122}"/>
              </a:ext>
            </a:extLst>
          </p:cNvPr>
          <p:cNvSpPr/>
          <p:nvPr/>
        </p:nvSpPr>
        <p:spPr>
          <a:xfrm>
            <a:off x="5938428" y="2705012"/>
            <a:ext cx="315144" cy="2717777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4D01C-A312-0026-49B1-78842A935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94747" y="1698196"/>
            <a:ext cx="3510760" cy="5483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DE773-DBCC-9F27-B08D-C4C0198C5F45}"/>
              </a:ext>
            </a:extLst>
          </p:cNvPr>
          <p:cNvSpPr txBox="1"/>
          <p:nvPr/>
        </p:nvSpPr>
        <p:spPr>
          <a:xfrm>
            <a:off x="4575342" y="6215621"/>
            <a:ext cx="6749150" cy="369332"/>
          </a:xfrm>
          <a:custGeom>
            <a:avLst/>
            <a:gdLst>
              <a:gd name="connsiteX0" fmla="*/ 0 w 6749150"/>
              <a:gd name="connsiteY0" fmla="*/ 0 h 369332"/>
              <a:gd name="connsiteX1" fmla="*/ 359955 w 6749150"/>
              <a:gd name="connsiteY1" fmla="*/ 0 h 369332"/>
              <a:gd name="connsiteX2" fmla="*/ 989875 w 6749150"/>
              <a:gd name="connsiteY2" fmla="*/ 0 h 369332"/>
              <a:gd name="connsiteX3" fmla="*/ 1349830 w 6749150"/>
              <a:gd name="connsiteY3" fmla="*/ 0 h 369332"/>
              <a:gd name="connsiteX4" fmla="*/ 1844768 w 6749150"/>
              <a:gd name="connsiteY4" fmla="*/ 0 h 369332"/>
              <a:gd name="connsiteX5" fmla="*/ 2542180 w 6749150"/>
              <a:gd name="connsiteY5" fmla="*/ 0 h 369332"/>
              <a:gd name="connsiteX6" fmla="*/ 3104609 w 6749150"/>
              <a:gd name="connsiteY6" fmla="*/ 0 h 369332"/>
              <a:gd name="connsiteX7" fmla="*/ 3734530 w 6749150"/>
              <a:gd name="connsiteY7" fmla="*/ 0 h 369332"/>
              <a:gd name="connsiteX8" fmla="*/ 4229467 w 6749150"/>
              <a:gd name="connsiteY8" fmla="*/ 0 h 369332"/>
              <a:gd name="connsiteX9" fmla="*/ 4791897 w 6749150"/>
              <a:gd name="connsiteY9" fmla="*/ 0 h 369332"/>
              <a:gd name="connsiteX10" fmla="*/ 5489309 w 6749150"/>
              <a:gd name="connsiteY10" fmla="*/ 0 h 369332"/>
              <a:gd name="connsiteX11" fmla="*/ 5916755 w 6749150"/>
              <a:gd name="connsiteY11" fmla="*/ 0 h 369332"/>
              <a:gd name="connsiteX12" fmla="*/ 6749150 w 6749150"/>
              <a:gd name="connsiteY12" fmla="*/ 0 h 369332"/>
              <a:gd name="connsiteX13" fmla="*/ 6749150 w 6749150"/>
              <a:gd name="connsiteY13" fmla="*/ 369332 h 369332"/>
              <a:gd name="connsiteX14" fmla="*/ 6254212 w 6749150"/>
              <a:gd name="connsiteY14" fmla="*/ 369332 h 369332"/>
              <a:gd name="connsiteX15" fmla="*/ 5894258 w 6749150"/>
              <a:gd name="connsiteY15" fmla="*/ 369332 h 369332"/>
              <a:gd name="connsiteX16" fmla="*/ 5331829 w 6749150"/>
              <a:gd name="connsiteY16" fmla="*/ 369332 h 369332"/>
              <a:gd name="connsiteX17" fmla="*/ 4904382 w 6749150"/>
              <a:gd name="connsiteY17" fmla="*/ 369332 h 369332"/>
              <a:gd name="connsiteX18" fmla="*/ 4341953 w 6749150"/>
              <a:gd name="connsiteY18" fmla="*/ 369332 h 369332"/>
              <a:gd name="connsiteX19" fmla="*/ 3779524 w 6749150"/>
              <a:gd name="connsiteY19" fmla="*/ 369332 h 369332"/>
              <a:gd name="connsiteX20" fmla="*/ 3217095 w 6749150"/>
              <a:gd name="connsiteY20" fmla="*/ 369332 h 369332"/>
              <a:gd name="connsiteX21" fmla="*/ 2654666 w 6749150"/>
              <a:gd name="connsiteY21" fmla="*/ 369332 h 369332"/>
              <a:gd name="connsiteX22" fmla="*/ 2159728 w 6749150"/>
              <a:gd name="connsiteY22" fmla="*/ 369332 h 369332"/>
              <a:gd name="connsiteX23" fmla="*/ 1529807 w 6749150"/>
              <a:gd name="connsiteY23" fmla="*/ 369332 h 369332"/>
              <a:gd name="connsiteX24" fmla="*/ 967378 w 6749150"/>
              <a:gd name="connsiteY24" fmla="*/ 369332 h 369332"/>
              <a:gd name="connsiteX25" fmla="*/ 0 w 6749150"/>
              <a:gd name="connsiteY25" fmla="*/ 369332 h 369332"/>
              <a:gd name="connsiteX26" fmla="*/ 0 w 6749150"/>
              <a:gd name="connsiteY2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749150" h="369332" fill="none" extrusionOk="0">
                <a:moveTo>
                  <a:pt x="0" y="0"/>
                </a:moveTo>
                <a:cubicBezTo>
                  <a:pt x="96693" y="-30055"/>
                  <a:pt x="278976" y="15905"/>
                  <a:pt x="359955" y="0"/>
                </a:cubicBezTo>
                <a:cubicBezTo>
                  <a:pt x="440935" y="-15905"/>
                  <a:pt x="721291" y="2213"/>
                  <a:pt x="989875" y="0"/>
                </a:cubicBezTo>
                <a:cubicBezTo>
                  <a:pt x="1258459" y="-2213"/>
                  <a:pt x="1173163" y="22572"/>
                  <a:pt x="1349830" y="0"/>
                </a:cubicBezTo>
                <a:cubicBezTo>
                  <a:pt x="1526497" y="-22572"/>
                  <a:pt x="1717848" y="42398"/>
                  <a:pt x="1844768" y="0"/>
                </a:cubicBezTo>
                <a:cubicBezTo>
                  <a:pt x="1971688" y="-42398"/>
                  <a:pt x="2397263" y="81361"/>
                  <a:pt x="2542180" y="0"/>
                </a:cubicBezTo>
                <a:cubicBezTo>
                  <a:pt x="2687097" y="-81361"/>
                  <a:pt x="2933763" y="48061"/>
                  <a:pt x="3104609" y="0"/>
                </a:cubicBezTo>
                <a:cubicBezTo>
                  <a:pt x="3275455" y="-48061"/>
                  <a:pt x="3512060" y="2574"/>
                  <a:pt x="3734530" y="0"/>
                </a:cubicBezTo>
                <a:cubicBezTo>
                  <a:pt x="3957000" y="-2574"/>
                  <a:pt x="4079487" y="20669"/>
                  <a:pt x="4229467" y="0"/>
                </a:cubicBezTo>
                <a:cubicBezTo>
                  <a:pt x="4379447" y="-20669"/>
                  <a:pt x="4515617" y="31736"/>
                  <a:pt x="4791897" y="0"/>
                </a:cubicBezTo>
                <a:cubicBezTo>
                  <a:pt x="5068177" y="-31736"/>
                  <a:pt x="5322968" y="12932"/>
                  <a:pt x="5489309" y="0"/>
                </a:cubicBezTo>
                <a:cubicBezTo>
                  <a:pt x="5655650" y="-12932"/>
                  <a:pt x="5709771" y="12183"/>
                  <a:pt x="5916755" y="0"/>
                </a:cubicBezTo>
                <a:cubicBezTo>
                  <a:pt x="6123739" y="-12183"/>
                  <a:pt x="6498179" y="22336"/>
                  <a:pt x="6749150" y="0"/>
                </a:cubicBezTo>
                <a:cubicBezTo>
                  <a:pt x="6749224" y="139499"/>
                  <a:pt x="6734155" y="270034"/>
                  <a:pt x="6749150" y="369332"/>
                </a:cubicBezTo>
                <a:cubicBezTo>
                  <a:pt x="6556495" y="399310"/>
                  <a:pt x="6423641" y="323875"/>
                  <a:pt x="6254212" y="369332"/>
                </a:cubicBezTo>
                <a:cubicBezTo>
                  <a:pt x="6084783" y="414789"/>
                  <a:pt x="6073182" y="357321"/>
                  <a:pt x="5894258" y="369332"/>
                </a:cubicBezTo>
                <a:cubicBezTo>
                  <a:pt x="5715334" y="381343"/>
                  <a:pt x="5548685" y="360834"/>
                  <a:pt x="5331829" y="369332"/>
                </a:cubicBezTo>
                <a:cubicBezTo>
                  <a:pt x="5114973" y="377830"/>
                  <a:pt x="4998794" y="335328"/>
                  <a:pt x="4904382" y="369332"/>
                </a:cubicBezTo>
                <a:cubicBezTo>
                  <a:pt x="4809970" y="403336"/>
                  <a:pt x="4485404" y="344237"/>
                  <a:pt x="4341953" y="369332"/>
                </a:cubicBezTo>
                <a:cubicBezTo>
                  <a:pt x="4198502" y="394427"/>
                  <a:pt x="3997379" y="350543"/>
                  <a:pt x="3779524" y="369332"/>
                </a:cubicBezTo>
                <a:cubicBezTo>
                  <a:pt x="3561669" y="388121"/>
                  <a:pt x="3338389" y="325542"/>
                  <a:pt x="3217095" y="369332"/>
                </a:cubicBezTo>
                <a:cubicBezTo>
                  <a:pt x="3095801" y="413122"/>
                  <a:pt x="2795340" y="349108"/>
                  <a:pt x="2654666" y="369332"/>
                </a:cubicBezTo>
                <a:cubicBezTo>
                  <a:pt x="2513992" y="389556"/>
                  <a:pt x="2383205" y="347714"/>
                  <a:pt x="2159728" y="369332"/>
                </a:cubicBezTo>
                <a:cubicBezTo>
                  <a:pt x="1936251" y="390950"/>
                  <a:pt x="1751724" y="347943"/>
                  <a:pt x="1529807" y="369332"/>
                </a:cubicBezTo>
                <a:cubicBezTo>
                  <a:pt x="1307890" y="390721"/>
                  <a:pt x="1112078" y="355408"/>
                  <a:pt x="967378" y="369332"/>
                </a:cubicBezTo>
                <a:cubicBezTo>
                  <a:pt x="822678" y="383256"/>
                  <a:pt x="209898" y="301124"/>
                  <a:pt x="0" y="369332"/>
                </a:cubicBezTo>
                <a:cubicBezTo>
                  <a:pt x="-27788" y="236673"/>
                  <a:pt x="4553" y="163225"/>
                  <a:pt x="0" y="0"/>
                </a:cubicBezTo>
                <a:close/>
              </a:path>
              <a:path w="6749150" h="369332" stroke="0" extrusionOk="0">
                <a:moveTo>
                  <a:pt x="0" y="0"/>
                </a:moveTo>
                <a:cubicBezTo>
                  <a:pt x="150025" y="-5557"/>
                  <a:pt x="283803" y="28778"/>
                  <a:pt x="494938" y="0"/>
                </a:cubicBezTo>
                <a:cubicBezTo>
                  <a:pt x="706073" y="-28778"/>
                  <a:pt x="689863" y="26824"/>
                  <a:pt x="854892" y="0"/>
                </a:cubicBezTo>
                <a:cubicBezTo>
                  <a:pt x="1019921" y="-26824"/>
                  <a:pt x="1231824" y="14598"/>
                  <a:pt x="1552304" y="0"/>
                </a:cubicBezTo>
                <a:cubicBezTo>
                  <a:pt x="1872784" y="-14598"/>
                  <a:pt x="1806448" y="58545"/>
                  <a:pt x="2047242" y="0"/>
                </a:cubicBezTo>
                <a:cubicBezTo>
                  <a:pt x="2288036" y="-58545"/>
                  <a:pt x="2410284" y="2181"/>
                  <a:pt x="2542180" y="0"/>
                </a:cubicBezTo>
                <a:cubicBezTo>
                  <a:pt x="2674076" y="-2181"/>
                  <a:pt x="2960904" y="14890"/>
                  <a:pt x="3239592" y="0"/>
                </a:cubicBezTo>
                <a:cubicBezTo>
                  <a:pt x="3518280" y="-14890"/>
                  <a:pt x="3481800" y="26098"/>
                  <a:pt x="3667038" y="0"/>
                </a:cubicBezTo>
                <a:cubicBezTo>
                  <a:pt x="3852276" y="-26098"/>
                  <a:pt x="4025657" y="36430"/>
                  <a:pt x="4364450" y="0"/>
                </a:cubicBezTo>
                <a:cubicBezTo>
                  <a:pt x="4703243" y="-36430"/>
                  <a:pt x="4861755" y="64011"/>
                  <a:pt x="5061863" y="0"/>
                </a:cubicBezTo>
                <a:cubicBezTo>
                  <a:pt x="5261971" y="-64011"/>
                  <a:pt x="5362954" y="47016"/>
                  <a:pt x="5624292" y="0"/>
                </a:cubicBezTo>
                <a:cubicBezTo>
                  <a:pt x="5885630" y="-47016"/>
                  <a:pt x="6496100" y="90841"/>
                  <a:pt x="6749150" y="0"/>
                </a:cubicBezTo>
                <a:cubicBezTo>
                  <a:pt x="6772241" y="82749"/>
                  <a:pt x="6737891" y="217141"/>
                  <a:pt x="6749150" y="369332"/>
                </a:cubicBezTo>
                <a:cubicBezTo>
                  <a:pt x="6672454" y="379857"/>
                  <a:pt x="6476853" y="354845"/>
                  <a:pt x="6389195" y="369332"/>
                </a:cubicBezTo>
                <a:cubicBezTo>
                  <a:pt x="6301538" y="383819"/>
                  <a:pt x="5951724" y="301962"/>
                  <a:pt x="5691783" y="369332"/>
                </a:cubicBezTo>
                <a:cubicBezTo>
                  <a:pt x="5431842" y="436702"/>
                  <a:pt x="5367521" y="327456"/>
                  <a:pt x="5264337" y="369332"/>
                </a:cubicBezTo>
                <a:cubicBezTo>
                  <a:pt x="5161153" y="411208"/>
                  <a:pt x="4949715" y="315331"/>
                  <a:pt x="4701908" y="369332"/>
                </a:cubicBezTo>
                <a:cubicBezTo>
                  <a:pt x="4454101" y="423333"/>
                  <a:pt x="4311495" y="368216"/>
                  <a:pt x="4004496" y="369332"/>
                </a:cubicBezTo>
                <a:cubicBezTo>
                  <a:pt x="3697497" y="370448"/>
                  <a:pt x="3665829" y="328451"/>
                  <a:pt x="3442067" y="369332"/>
                </a:cubicBezTo>
                <a:cubicBezTo>
                  <a:pt x="3218305" y="410213"/>
                  <a:pt x="3227134" y="352827"/>
                  <a:pt x="3082112" y="369332"/>
                </a:cubicBezTo>
                <a:cubicBezTo>
                  <a:pt x="2937091" y="385837"/>
                  <a:pt x="2775120" y="327360"/>
                  <a:pt x="2654666" y="369332"/>
                </a:cubicBezTo>
                <a:cubicBezTo>
                  <a:pt x="2534212" y="411304"/>
                  <a:pt x="2238921" y="287879"/>
                  <a:pt x="1957254" y="369332"/>
                </a:cubicBezTo>
                <a:cubicBezTo>
                  <a:pt x="1675587" y="450785"/>
                  <a:pt x="1644247" y="324472"/>
                  <a:pt x="1394824" y="369332"/>
                </a:cubicBezTo>
                <a:cubicBezTo>
                  <a:pt x="1145401" y="414192"/>
                  <a:pt x="1150845" y="349250"/>
                  <a:pt x="967378" y="369332"/>
                </a:cubicBezTo>
                <a:cubicBezTo>
                  <a:pt x="783911" y="389414"/>
                  <a:pt x="316613" y="337764"/>
                  <a:pt x="0" y="369332"/>
                </a:cubicBezTo>
                <a:cubicBezTo>
                  <a:pt x="-18115" y="195134"/>
                  <a:pt x="43045" y="81008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Ratio on a </a:t>
            </a:r>
            <a:r>
              <a:rPr lang="en-US" b="1" dirty="0" err="1"/>
              <a:t>lin-lin</a:t>
            </a:r>
            <a:r>
              <a:rPr lang="en-US" b="1" dirty="0"/>
              <a:t> plot: not so good, but consistent with 1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153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ractal&#10;&#10;Description automatically generated">
            <a:extLst>
              <a:ext uri="{FF2B5EF4-FFF2-40B4-BE49-F238E27FC236}">
                <a16:creationId xmlns:a16="http://schemas.microsoft.com/office/drawing/2014/main" id="{FD561888-B779-A331-F8E8-0D1494B6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trans="88000" pressure="7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39" t="7292" r="1" b="46415"/>
          <a:stretch/>
        </p:blipFill>
        <p:spPr>
          <a:xfrm>
            <a:off x="0" y="2019300"/>
            <a:ext cx="9150684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E4EAFE-15B6-6151-5741-B90E29EBF81F}"/>
              </a:ext>
            </a:extLst>
          </p:cNvPr>
          <p:cNvSpPr txBox="1"/>
          <p:nvPr/>
        </p:nvSpPr>
        <p:spPr>
          <a:xfrm>
            <a:off x="0" y="-20025076"/>
            <a:ext cx="6104238" cy="26868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SF Mono Medium" panose="020B0009000002000000" pitchFamily="49" charset="0"/>
              </a:rPr>
              <a:t>  // Run from command line: root </a:t>
            </a:r>
            <a:r>
              <a:rPr lang="en-US" sz="1000" dirty="0" err="1">
                <a:latin typeface="SF Mono Medium" panose="020B0009000002000000" pitchFamily="49" charset="0"/>
              </a:rPr>
              <a:t>mandelroot.root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#import "</a:t>
            </a:r>
            <a:r>
              <a:rPr lang="en-US" sz="1000" dirty="0" err="1">
                <a:latin typeface="SF Mono Medium" panose="020B0009000002000000" pitchFamily="49" charset="0"/>
              </a:rPr>
              <a:t>TTree.h</a:t>
            </a:r>
            <a:r>
              <a:rPr lang="en-US" sz="1000" dirty="0">
                <a:latin typeface="SF Mono Medium" panose="020B0009000002000000" pitchFamily="49" charset="0"/>
              </a:rPr>
              <a:t>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#import "TH1.h"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int 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// no arguments: you'd need to supply these at the command line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{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a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* t = new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"t",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r>
              <a:rPr lang="en-US" sz="1000" dirty="0">
                <a:latin typeface="SF Mono Medium" panose="020B0009000002000000" pitchFamily="49" charset="0"/>
              </a:rPr>
              <a:t> of Mandelbrot Set Calculation"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</a:t>
            </a:r>
            <a:r>
              <a:rPr lang="en-US" sz="1000" dirty="0" err="1">
                <a:latin typeface="SF Mono Medium" panose="020B0009000002000000" pitchFamily="49" charset="0"/>
              </a:rPr>
              <a:t>ReadFile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mandelcpp.dat</a:t>
            </a:r>
            <a:r>
              <a:rPr lang="en-US" sz="1000" dirty="0">
                <a:latin typeface="SF Mono Medium" panose="020B0009000002000000" pitchFamily="49" charset="0"/>
              </a:rPr>
              <a:t>"); // populate </a:t>
            </a:r>
            <a:r>
              <a:rPr lang="en-US" sz="1000" dirty="0" err="1">
                <a:latin typeface="SF Mono Medium" panose="020B0009000002000000" pitchFamily="49" charset="0"/>
              </a:rPr>
              <a:t>TTree</a:t>
            </a:r>
            <a:endParaRPr lang="en-US" sz="1000" dirty="0">
              <a:latin typeface="SF Mono Medium" panose="020B0009000002000000" pitchFamily="49" charset="0"/>
            </a:endParaRP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Make some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Setup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 = 10;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 = -2.5;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 = 0.5;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 = 3000;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 = 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/</a:t>
            </a:r>
            <a:r>
              <a:rPr lang="en-US" sz="1000" dirty="0" err="1">
                <a:latin typeface="SF Mono Medium" panose="020B0009000002000000" pitchFamily="49" charset="0"/>
              </a:rPr>
              <a:t>pixels_per_bin</a:t>
            </a:r>
            <a:r>
              <a:rPr lang="en-US" sz="1000" dirty="0">
                <a:latin typeface="SF Mono Medium" panose="020B0009000002000000" pitchFamily="49" charset="0"/>
              </a:rPr>
              <a:t>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 = -1.5;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 = 1.5;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int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 = 1000; // 1 iteration per bin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 =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double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= 1000;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 = new TH1D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"Distribution of </a:t>
            </a:r>
            <a:r>
              <a:rPr lang="en-US" sz="1000" dirty="0" err="1">
                <a:latin typeface="SF Mono Medium" panose="020B0009000002000000" pitchFamily="49" charset="0"/>
              </a:rPr>
              <a:t>N_iterations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h_x_iter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x;x;N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TH2D * 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 = new TH2D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h_y_iter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"N_{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 vs. </a:t>
            </a:r>
            <a:r>
              <a:rPr lang="en-US" sz="1000" dirty="0" err="1">
                <a:latin typeface="SF Mono Medium" panose="020B0009000002000000" pitchFamily="49" charset="0"/>
              </a:rPr>
              <a:t>y;y;N</a:t>
            </a:r>
            <a:r>
              <a:rPr lang="en-US" sz="1000" dirty="0">
                <a:latin typeface="SF Mono Medium" panose="020B0009000002000000" pitchFamily="49" charset="0"/>
              </a:rPr>
              <a:t>_{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}",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n_iter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// 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TH3D * 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 = new TH3D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h_tree</a:t>
            </a:r>
            <a:r>
              <a:rPr lang="en-US" sz="1000" dirty="0">
                <a:latin typeface="SF Mono Medium" panose="020B0009000002000000" pitchFamily="49" charset="0"/>
              </a:rPr>
              <a:t>", // title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x_bins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x_hi</a:t>
            </a:r>
            <a:r>
              <a:rPr lang="en-US" sz="1000" dirty="0">
                <a:latin typeface="SF Mono Medium" panose="020B0009000002000000" pitchFamily="49" charset="0"/>
              </a:rPr>
              <a:t>, // x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y_bins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y_hi</a:t>
            </a:r>
            <a:r>
              <a:rPr lang="en-US" sz="1000" dirty="0">
                <a:latin typeface="SF Mono Medium" panose="020B0009000002000000" pitchFamily="49" charset="0"/>
              </a:rPr>
              <a:t>, // y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iter_bins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iter_lo</a:t>
            </a:r>
            <a:r>
              <a:rPr lang="en-US" sz="1000" dirty="0">
                <a:latin typeface="SF Mono Medium" panose="020B0009000002000000" pitchFamily="49" charset="0"/>
              </a:rPr>
              <a:t>, </a:t>
            </a:r>
            <a:r>
              <a:rPr lang="en-US" sz="1000" dirty="0" err="1">
                <a:latin typeface="SF Mono Medium" panose="020B0009000002000000" pitchFamily="49" charset="0"/>
              </a:rPr>
              <a:t>iter_hi</a:t>
            </a:r>
            <a:r>
              <a:rPr lang="en-US" sz="1000" dirty="0">
                <a:latin typeface="SF Mono Medium" panose="020B0009000002000000" pitchFamily="49" charset="0"/>
              </a:rPr>
              <a:t> // 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 binning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Fill histograms from Tree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&gt;&gt;h_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without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x:iter</a:t>
            </a:r>
            <a:r>
              <a:rPr lang="en-US" sz="1000" dirty="0">
                <a:latin typeface="SF Mono Medium" panose="020B0009000002000000" pitchFamily="49" charset="0"/>
              </a:rPr>
              <a:t>&gt;&gt;h_x_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y:iter</a:t>
            </a:r>
            <a:r>
              <a:rPr lang="en-US" sz="1000" dirty="0">
                <a:latin typeface="SF Mono Medium" panose="020B0009000002000000" pitchFamily="49" charset="0"/>
              </a:rPr>
              <a:t>&gt;&gt;h_y_</a:t>
            </a:r>
            <a:r>
              <a:rPr lang="en-US" sz="1000" dirty="0" err="1">
                <a:latin typeface="SF Mono Medium" panose="020B0009000002000000" pitchFamily="49" charset="0"/>
              </a:rPr>
              <a:t>iter</a:t>
            </a:r>
            <a:r>
              <a:rPr lang="en-US" sz="1000" dirty="0">
                <a:latin typeface="SF Mono Medium" panose="020B0009000002000000" pitchFamily="49" charset="0"/>
              </a:rPr>
              <a:t>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t-&gt;Draw("</a:t>
            </a:r>
            <a:r>
              <a:rPr lang="en-US" sz="1000" dirty="0" err="1">
                <a:latin typeface="SF Mono Medium" panose="020B0009000002000000" pitchFamily="49" charset="0"/>
              </a:rPr>
              <a:t>x:y:iter</a:t>
            </a:r>
            <a:r>
              <a:rPr lang="en-US" sz="1000" dirty="0">
                <a:latin typeface="SF Mono Medium" panose="020B0009000002000000" pitchFamily="49" charset="0"/>
              </a:rPr>
              <a:t>&gt;&gt;h_tree","","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"); // histogram w/o graphics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Histogram Arithmetic to Create "invariant"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TH1D *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-&gt;Sumw2();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GetBinWidth</a:t>
            </a:r>
            <a:r>
              <a:rPr lang="en-US" sz="1000" dirty="0">
                <a:latin typeface="SF Mono Medium" panose="020B0009000002000000" pitchFamily="49" charset="0"/>
              </a:rPr>
              <a:t>(1));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-&gt;Scale(1./2*3.14159265358979);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-&gt;Scale(1./(</a:t>
            </a:r>
            <a:r>
              <a:rPr lang="en-US" sz="1000" dirty="0" err="1">
                <a:latin typeface="SF Mono Medium" panose="020B0009000002000000" pitchFamily="49" charset="0"/>
              </a:rPr>
              <a:t>x_pixels</a:t>
            </a:r>
            <a:r>
              <a:rPr lang="en-US" sz="1000" dirty="0">
                <a:latin typeface="SF Mono Medium" panose="020B0009000002000000" pitchFamily="49" charset="0"/>
              </a:rPr>
              <a:t>*</a:t>
            </a:r>
            <a:r>
              <a:rPr lang="en-US" sz="1000" dirty="0" err="1">
                <a:latin typeface="SF Mono Medium" panose="020B0009000002000000" pitchFamily="49" charset="0"/>
              </a:rPr>
              <a:t>y_pixels</a:t>
            </a:r>
            <a:r>
              <a:rPr lang="en-US" sz="1000" dirty="0">
                <a:latin typeface="SF Mono Medium" panose="020B0009000002000000" pitchFamily="49" charset="0"/>
              </a:rPr>
              <a:t>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SetBinContent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GetBinContent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)/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GetBinCenter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} // closes for(int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 = 1; 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&lt;=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GetNbinsX</a:t>
            </a:r>
            <a:r>
              <a:rPr lang="en-US" sz="1000" dirty="0">
                <a:latin typeface="SF Mono Medium" panose="020B0009000002000000" pitchFamily="49" charset="0"/>
              </a:rPr>
              <a:t>(); ++</a:t>
            </a:r>
            <a:r>
              <a:rPr lang="en-US" sz="1000" dirty="0" err="1">
                <a:latin typeface="SF Mono Medium" panose="020B0009000002000000" pitchFamily="49" charset="0"/>
              </a:rPr>
              <a:t>i</a:t>
            </a:r>
            <a:r>
              <a:rPr lang="en-US" sz="1000" dirty="0">
                <a:latin typeface="SF Mono Medium" panose="020B0009000002000000" pitchFamily="49" charset="0"/>
              </a:rPr>
              <a:t>) {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("#frac{1}{2#pi} #times #frac{1}{N_{pixels}} #times #frac{1}{N_{iterations}} #times #frac{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}{</a:t>
            </a:r>
            <a:r>
              <a:rPr lang="en-US" sz="1000" dirty="0" err="1">
                <a:latin typeface="SF Mono Medium" panose="020B0009000002000000" pitchFamily="49" charset="0"/>
              </a:rPr>
              <a:t>dN</a:t>
            </a:r>
            <a:r>
              <a:rPr lang="en-US" sz="1000" dirty="0">
                <a:latin typeface="SF Mono Medium" panose="020B0009000002000000" pitchFamily="49" charset="0"/>
              </a:rPr>
              <a:t>_{iterations}}");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Rebin</a:t>
            </a:r>
            <a:r>
              <a:rPr lang="en-US" sz="1000" dirty="0">
                <a:latin typeface="SF Mono Medium" panose="020B0009000002000000" pitchFamily="49" charset="0"/>
              </a:rPr>
              <a:t>(10); // 10 iterations per bin: now up to 100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SetMarkerColor</a:t>
            </a:r>
            <a:r>
              <a:rPr lang="en-US" sz="1000" dirty="0">
                <a:latin typeface="SF Mono Medium" panose="020B0009000002000000" pitchFamily="49" charset="0"/>
              </a:rPr>
              <a:t>(kAzure-4);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SetMarkerStyle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kFullCircle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// Fit Histograms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TF1 *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 = new TF1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", // name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"[0]*x^(-[1])", // relation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0.01,1000. // range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(0,"Coefficient");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SetParName</a:t>
            </a:r>
            <a:r>
              <a:rPr lang="en-US" sz="1000" dirty="0">
                <a:latin typeface="SF Mono Medium" panose="020B0009000002000000" pitchFamily="49" charset="0"/>
              </a:rPr>
              <a:t>(1,"Exponent (Neg.)");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SetLineColor</a:t>
            </a:r>
            <a:r>
              <a:rPr lang="en-US" sz="1000" dirty="0">
                <a:latin typeface="SF Mono Medium" panose="020B0009000002000000" pitchFamily="49" charset="0"/>
              </a:rPr>
              <a:t>(kPink-4);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SetLineWidth</a:t>
            </a:r>
            <a:r>
              <a:rPr lang="en-US" sz="1000" dirty="0">
                <a:latin typeface="SF Mono Medium" panose="020B0009000002000000" pitchFamily="49" charset="0"/>
              </a:rPr>
              <a:t>(2);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</a:t>
            </a:r>
            <a:r>
              <a:rPr lang="en-US" sz="1000" dirty="0" err="1">
                <a:latin typeface="SF Mono Medium" panose="020B0009000002000000" pitchFamily="49" charset="0"/>
              </a:rPr>
              <a:t>TFitResultPtr</a:t>
            </a:r>
            <a:r>
              <a:rPr lang="en-US" sz="1000" dirty="0">
                <a:latin typeface="SF Mono Medium" panose="020B0009000002000000" pitchFamily="49" charset="0"/>
              </a:rPr>
              <a:t> </a:t>
            </a:r>
            <a:r>
              <a:rPr lang="en-US" sz="1000" dirty="0" err="1">
                <a:latin typeface="SF Mono Medium" panose="020B0009000002000000" pitchFamily="49" charset="0"/>
              </a:rPr>
              <a:t>frp_iter_invar_pow</a:t>
            </a:r>
            <a:r>
              <a:rPr lang="en-US" sz="1000" dirty="0">
                <a:latin typeface="SF Mono Medium" panose="020B0009000002000000" pitchFamily="49" charset="0"/>
              </a:rPr>
              <a:t> =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-&gt;Fit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, // fit function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"SR0+", // fit options 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"</a:t>
            </a:r>
            <a:r>
              <a:rPr lang="en-US" sz="1000" dirty="0" err="1">
                <a:latin typeface="SF Mono Medium" panose="020B0009000002000000" pitchFamily="49" charset="0"/>
              </a:rPr>
              <a:t>goff</a:t>
            </a:r>
            <a:r>
              <a:rPr lang="en-US" sz="1000" dirty="0">
                <a:latin typeface="SF Mono Medium" panose="020B0009000002000000" pitchFamily="49" charset="0"/>
              </a:rPr>
              <a:t>", // graphics options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10., 990. // fit limits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gStyle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SetOptFit</a:t>
            </a:r>
            <a:r>
              <a:rPr lang="en-US" sz="1000" dirty="0">
                <a:latin typeface="SF Mono Medium" panose="020B0009000002000000" pitchFamily="49" charset="0"/>
              </a:rPr>
              <a:t>(1111);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Ratio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TH1D *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 = (TH1D*)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-&gt;Clone("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-&gt;Divide(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("N_{Iterations}");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("Ratio #left(#frac{data}{fit}#right)");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Plotting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 = new TH1F("hframe","",1000,0.,1000.);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(1.E-9,1.E1);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SetLogy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h_iter_invar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fit_pow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TLine</a:t>
            </a:r>
            <a:r>
              <a:rPr lang="en-US" sz="1000" dirty="0">
                <a:latin typeface="SF Mono Medium" panose="020B0009000002000000" pitchFamily="49" charset="0"/>
              </a:rPr>
              <a:t>(0.,1.,1000.,1.);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kDashed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SetLineStyle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kGray</a:t>
            </a:r>
            <a:r>
              <a:rPr lang="en-US" sz="1000" dirty="0">
                <a:latin typeface="SF Mono Medium" panose="020B0009000002000000" pitchFamily="49" charset="0"/>
              </a:rPr>
              <a:t>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TH1F *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 = new TH1F("h_frame_ratio","",1000,0.,1000.); // frame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(1.,1000.);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SetRangeUser</a:t>
            </a:r>
            <a:r>
              <a:rPr lang="en-US" sz="1000" dirty="0">
                <a:latin typeface="SF Mono Medium" panose="020B0009000002000000" pitchFamily="49" charset="0"/>
              </a:rPr>
              <a:t>(0.,9.);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GetXaxis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SetTitle</a:t>
            </a:r>
            <a:r>
              <a:rPr lang="en-US" sz="1000" dirty="0">
                <a:latin typeface="SF Mono Medium" panose="020B0009000002000000" pitchFamily="49" charset="0"/>
              </a:rPr>
              <a:t>(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GetYaxis</a:t>
            </a:r>
            <a:r>
              <a:rPr lang="en-US" sz="1000" dirty="0">
                <a:latin typeface="SF Mono Medium" panose="020B0009000002000000" pitchFamily="49" charset="0"/>
              </a:rPr>
              <a:t>()-&gt;</a:t>
            </a:r>
            <a:r>
              <a:rPr lang="en-US" sz="1000" dirty="0" err="1">
                <a:latin typeface="SF Mono Medium" panose="020B0009000002000000" pitchFamily="49" charset="0"/>
              </a:rPr>
              <a:t>GetTitle</a:t>
            </a:r>
            <a:r>
              <a:rPr lang="en-US" sz="1000" dirty="0">
                <a:latin typeface="SF Mono Medium" panose="020B0009000002000000" pitchFamily="49" charset="0"/>
              </a:rPr>
              <a:t>());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SetStats</a:t>
            </a:r>
            <a:r>
              <a:rPr lang="en-US" sz="1000" dirty="0">
                <a:latin typeface="SF Mono Medium" panose="020B0009000002000000" pitchFamily="49" charset="0"/>
              </a:rPr>
              <a:t>(0);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r>
              <a:rPr lang="en-US" sz="1000" dirty="0">
                <a:latin typeface="SF Mono Medium" panose="020B0009000002000000" pitchFamily="49" charset="0"/>
              </a:rPr>
              <a:t> *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 = new </a:t>
            </a:r>
            <a:r>
              <a:rPr lang="en-US" sz="1000" dirty="0" err="1">
                <a:latin typeface="SF Mono Medium" panose="020B0009000002000000" pitchFamily="49" charset="0"/>
              </a:rPr>
              <a:t>TCanvas</a:t>
            </a:r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	 (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"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",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1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  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h_frame_ratio</a:t>
            </a:r>
            <a:r>
              <a:rPr lang="en-US" sz="1000" dirty="0">
                <a:latin typeface="SF Mono Medium" panose="020B0009000002000000" pitchFamily="49" charset="0"/>
              </a:rPr>
              <a:t>-&gt;Draw();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h_ratio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l_one</a:t>
            </a:r>
            <a:r>
              <a:rPr lang="en-US" sz="1000" dirty="0">
                <a:latin typeface="SF Mono Medium" panose="020B0009000002000000" pitchFamily="49" charset="0"/>
              </a:rPr>
              <a:t>-&gt;Draw("same");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//Save Graphs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iter_invar_lin_log.pdf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SetLogx</a:t>
            </a:r>
            <a:r>
              <a:rPr lang="en-US" sz="1000" dirty="0">
                <a:latin typeface="SF Mono Medium" panose="020B0009000002000000" pitchFamily="49" charset="0"/>
              </a:rPr>
              <a:t>();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c_iter_invar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iter_invar_log_log.pdf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 </a:t>
            </a:r>
            <a:r>
              <a:rPr lang="en-US" sz="1000" dirty="0" err="1">
                <a:latin typeface="SF Mono Medium" panose="020B0009000002000000" pitchFamily="49" charset="0"/>
              </a:rPr>
              <a:t>c_data_fit</a:t>
            </a:r>
            <a:r>
              <a:rPr lang="en-US" sz="1000" dirty="0">
                <a:latin typeface="SF Mono Medium" panose="020B0009000002000000" pitchFamily="49" charset="0"/>
              </a:rPr>
              <a:t>-&gt;</a:t>
            </a:r>
            <a:r>
              <a:rPr lang="en-US" sz="1000" dirty="0" err="1">
                <a:latin typeface="SF Mono Medium" panose="020B0009000002000000" pitchFamily="49" charset="0"/>
              </a:rPr>
              <a:t>SaveAs</a:t>
            </a:r>
            <a:r>
              <a:rPr lang="en-US" sz="1000" dirty="0">
                <a:latin typeface="SF Mono Medium" panose="020B0009000002000000" pitchFamily="49" charset="0"/>
              </a:rPr>
              <a:t>("</a:t>
            </a:r>
            <a:r>
              <a:rPr lang="en-US" sz="1000" dirty="0" err="1">
                <a:latin typeface="SF Mono Medium" panose="020B0009000002000000" pitchFamily="49" charset="0"/>
              </a:rPr>
              <a:t>data_fit.pdf</a:t>
            </a:r>
            <a:r>
              <a:rPr lang="en-US" sz="1000" dirty="0">
                <a:latin typeface="SF Mono Medium" panose="020B0009000002000000" pitchFamily="49" charset="0"/>
              </a:rPr>
              <a:t>");</a:t>
            </a:r>
          </a:p>
          <a:p>
            <a:endParaRPr lang="en-US" sz="1000" dirty="0">
              <a:latin typeface="SF Mono Medium" panose="020B0009000002000000" pitchFamily="49" charset="0"/>
            </a:endParaRPr>
          </a:p>
          <a:p>
            <a:r>
              <a:rPr lang="en-US" sz="1000" dirty="0">
                <a:latin typeface="SF Mono Medium" panose="020B0009000002000000" pitchFamily="49" charset="0"/>
              </a:rPr>
              <a:t>       // Return statement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	return 0;</a:t>
            </a:r>
          </a:p>
          <a:p>
            <a:r>
              <a:rPr lang="en-US" sz="1000" dirty="0">
                <a:latin typeface="SF Mono Medium" panose="020B0009000002000000" pitchFamily="49" charset="0"/>
              </a:rPr>
              <a:t>      } // closes function definition (</a:t>
            </a:r>
            <a:r>
              <a:rPr lang="en-US" sz="1000" dirty="0" err="1">
                <a:latin typeface="SF Mono Medium" panose="020B0009000002000000" pitchFamily="49" charset="0"/>
              </a:rPr>
              <a:t>mandelroot</a:t>
            </a:r>
            <a:r>
              <a:rPr lang="en-US" sz="1000" dirty="0">
                <a:latin typeface="SF Mono Medium" panose="020B0009000002000000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7938" indent="-7938"/>
            <a:r>
              <a:rPr lang="en-US" dirty="0"/>
              <a:t>Analyze the Data in ROOT: Treat </a:t>
            </a:r>
            <a:r>
              <a:rPr lang="en-US" dirty="0" err="1"/>
              <a:t>N_Iterations</a:t>
            </a:r>
            <a:r>
              <a:rPr lang="en-US" dirty="0"/>
              <a:t> as a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81D77-4B1B-B8A5-FA8F-EAB9E9988986}"/>
              </a:ext>
            </a:extLst>
          </p:cNvPr>
          <p:cNvSpPr txBox="1"/>
          <p:nvPr/>
        </p:nvSpPr>
        <p:spPr>
          <a:xfrm>
            <a:off x="6819782" y="2690336"/>
            <a:ext cx="5507390" cy="147732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Saving! </a:t>
            </a:r>
          </a:p>
          <a:p>
            <a:r>
              <a:rPr lang="en-US" b="1" dirty="0">
                <a:solidFill>
                  <a:schemeClr val="accent2"/>
                </a:solidFill>
              </a:rPr>
              <a:t>Advantage of using a macro (instead of interactive stuff)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>
                <a:solidFill>
                  <a:schemeClr val="accent2"/>
                </a:solidFill>
              </a:rPr>
              <a:t>Do all the work up-front, and the macro runs fast in the background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962543-59BB-3846-5FA3-9AB965E913D7}"/>
              </a:ext>
            </a:extLst>
          </p:cNvPr>
          <p:cNvCxnSpPr>
            <a:cxnSpLocks/>
            <a:stCxn id="4" idx="1"/>
            <a:endCxn id="11" idx="1"/>
          </p:cNvCxnSpPr>
          <p:nvPr/>
        </p:nvCxnSpPr>
        <p:spPr>
          <a:xfrm flipH="1">
            <a:off x="4575342" y="3429000"/>
            <a:ext cx="2244440" cy="229632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2E1FB33-866B-83E2-E563-853EACB28BEC}"/>
              </a:ext>
            </a:extLst>
          </p:cNvPr>
          <p:cNvSpPr/>
          <p:nvPr/>
        </p:nvSpPr>
        <p:spPr>
          <a:xfrm>
            <a:off x="4260198" y="5351989"/>
            <a:ext cx="315144" cy="746661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E07E4-9F0C-D18B-CD9C-78DDF74FBAC7}"/>
              </a:ext>
            </a:extLst>
          </p:cNvPr>
          <p:cNvSpPr txBox="1"/>
          <p:nvPr/>
        </p:nvSpPr>
        <p:spPr>
          <a:xfrm>
            <a:off x="5773119" y="6041564"/>
            <a:ext cx="550739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Bookends: it’s still C/C++, so we need that return statement … the end. </a:t>
            </a:r>
            <a:r>
              <a:rPr lang="en-US" b="1" dirty="0">
                <a:sym typeface="Wingdings" pitchFamily="2" charset="2"/>
              </a:rPr>
              <a:t>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F7E9F1-7B0E-60B9-D01B-846EA029795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998617" y="6364730"/>
            <a:ext cx="3774502" cy="1101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169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6684-2F50-78A2-E387-3A9B1BE73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//This File is really -*- C++ -*-.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2F5A3-D307-012B-F19F-B9332EF7B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7" y="4389120"/>
            <a:ext cx="8617491" cy="10698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introduction to C++ &amp; CERN’s ROOT (Clipped Version)</a:t>
            </a:r>
          </a:p>
          <a:p>
            <a:r>
              <a:rPr lang="en-US" dirty="0"/>
              <a:t>Morgan SPS | February 22, 2024 | Danny Richford</a:t>
            </a:r>
          </a:p>
          <a:p>
            <a:r>
              <a:rPr lang="en-US" dirty="0"/>
              <a:t>Contact: </a:t>
            </a:r>
            <a:r>
              <a:rPr lang="en-US" dirty="0" err="1"/>
              <a:t>drichford@gradcenter.cuny.edu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586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EADD0-C568-E84B-26E2-D1A49EA8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4716AF-2207-9447-C3E2-8D7870AEFC25}"/>
              </a:ext>
            </a:extLst>
          </p:cNvPr>
          <p:cNvSpPr txBox="1"/>
          <p:nvPr/>
        </p:nvSpPr>
        <p:spPr>
          <a:xfrm>
            <a:off x="7011655" y="2823934"/>
            <a:ext cx="518034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F Mono Medium" panose="020B0009000002000000" pitchFamily="49" charset="0"/>
              </a:rPr>
              <a:t>//This file is really -*- C++ -*-.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#include &lt;iostream&gt;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void </a:t>
            </a:r>
            <a:r>
              <a:rPr lang="en-US" sz="900" dirty="0" err="1">
                <a:latin typeface="SF Mono Medium" panose="020B0009000002000000" pitchFamily="49" charset="0"/>
              </a:rPr>
              <a:t>machine_precision</a:t>
            </a:r>
            <a:endParaRPr lang="en-US" sz="900" dirty="0">
              <a:latin typeface="SF Mono Medium" panose="020B0009000002000000" pitchFamily="49" charset="0"/>
            </a:endParaRPr>
          </a:p>
          <a:p>
            <a:r>
              <a:rPr lang="en-US" sz="9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float value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)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float epsilon;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container for our answer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repeatedly divide by 2: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while ((1+value) != 1)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run until “value” is zero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{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  epsilon = value;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copy value into prior assessment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  value /= 2;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divide by 2: smaller and smaller intervals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}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print out the result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std::</a:t>
            </a:r>
            <a:r>
              <a:rPr lang="en-US" sz="900" dirty="0" err="1">
                <a:latin typeface="SF Mono Medium" panose="020B0009000002000000" pitchFamily="49" charset="0"/>
              </a:rPr>
              <a:t>cout</a:t>
            </a:r>
            <a:r>
              <a:rPr lang="en-US" sz="900" dirty="0">
                <a:latin typeface="SF Mono Medium" panose="020B0009000002000000" pitchFamily="49" charset="0"/>
              </a:rPr>
              <a:t> &lt;&lt; "Machine precision (float) = " &lt;&lt; epsilon &lt;&lt; "\n";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}</a:t>
            </a:r>
          </a:p>
          <a:p>
            <a:endParaRPr lang="en-US" sz="900" dirty="0">
              <a:latin typeface="SF Mono Medium" panose="020B0009000002000000" pitchFamily="49" charset="0"/>
            </a:endParaRPr>
          </a:p>
          <a:p>
            <a:r>
              <a:rPr lang="en-US" sz="900" dirty="0">
                <a:latin typeface="SF Mono Medium" panose="020B0009000002000000" pitchFamily="49" charset="0"/>
              </a:rPr>
              <a:t>int main()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</a:t>
            </a:r>
            <a:r>
              <a:rPr lang="en-US" sz="900" dirty="0" err="1">
                <a:latin typeface="SF Mono Medium" panose="020B0009000002000000" pitchFamily="49" charset="0"/>
              </a:rPr>
              <a:t>machine_precision</a:t>
            </a:r>
            <a:r>
              <a:rPr lang="en-US" sz="900" dirty="0">
                <a:latin typeface="SF Mono Medium" panose="020B0009000002000000" pitchFamily="49" charset="0"/>
              </a:rPr>
              <a:t>(0.5);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return 0;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2B6723-90CF-7BBC-B316-C8881B62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58" y="20320"/>
            <a:ext cx="534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D4EDC-D813-09DF-A390-9A1A8280C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30" y="2399392"/>
            <a:ext cx="5026152" cy="457200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Machine Precision!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164DB-4098-74AF-150A-B137A365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2801938" indent="-2801938">
              <a:tabLst>
                <a:tab pos="2781300" algn="l"/>
              </a:tabLst>
            </a:pPr>
            <a:r>
              <a:rPr lang="en-US" dirty="0"/>
              <a:t>Reminder:	Computers are Slide Rules with Limited 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315856-C277-F14D-46A9-3CC6F2372721}"/>
                  </a:ext>
                </a:extLst>
              </p:cNvPr>
              <p:cNvSpPr txBox="1"/>
              <p:nvPr/>
            </p:nvSpPr>
            <p:spPr>
              <a:xfrm>
                <a:off x="1524176" y="2830411"/>
                <a:ext cx="3373296" cy="4042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Let’s do this kind of algorithm: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315856-C277-F14D-46A9-3CC6F2372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176" y="2830411"/>
                <a:ext cx="3373296" cy="4042132"/>
              </a:xfrm>
              <a:prstGeom prst="rect">
                <a:avLst/>
              </a:prstGeom>
              <a:blipFill>
                <a:blip r:embed="rId3"/>
                <a:stretch>
                  <a:fillRect l="-1504" t="-627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71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E43C1-87A0-212C-D749-152C7990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0F2B5A-0406-53B6-2358-866E68545ABA}"/>
              </a:ext>
            </a:extLst>
          </p:cNvPr>
          <p:cNvSpPr txBox="1"/>
          <p:nvPr/>
        </p:nvSpPr>
        <p:spPr>
          <a:xfrm>
            <a:off x="473282" y="2747858"/>
            <a:ext cx="5180345" cy="32778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F Mono Medium" panose="020B0009000002000000" pitchFamily="49" charset="0"/>
              </a:rPr>
              <a:t>//This file is really -*- C++ -*-.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#include &lt;iostream&gt;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void </a:t>
            </a:r>
            <a:r>
              <a:rPr lang="en-US" sz="900" dirty="0" err="1">
                <a:latin typeface="SF Mono Medium" panose="020B0009000002000000" pitchFamily="49" charset="0"/>
              </a:rPr>
              <a:t>machine_precision</a:t>
            </a:r>
            <a:endParaRPr lang="en-US" sz="900" dirty="0">
              <a:latin typeface="SF Mono Medium" panose="020B0009000002000000" pitchFamily="49" charset="0"/>
            </a:endParaRPr>
          </a:p>
          <a:p>
            <a:r>
              <a:rPr lang="en-US" sz="900" dirty="0">
                <a:latin typeface="SF Mono Medium" panose="020B0009000002000000" pitchFamily="49" charset="0"/>
              </a:rPr>
              <a:t>  (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float value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)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float epsilon;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container for our answer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repeatedly divide by 2: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while ((1+value) != 1)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run until “value” is zero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{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  epsilon = value;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copy value into prior assessment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  value /= 2;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divide by 2: smaller and smaller intervals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}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print out the result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std::</a:t>
            </a:r>
            <a:r>
              <a:rPr lang="en-US" sz="900" dirty="0" err="1">
                <a:latin typeface="SF Mono Medium" panose="020B0009000002000000" pitchFamily="49" charset="0"/>
              </a:rPr>
              <a:t>cout</a:t>
            </a:r>
            <a:r>
              <a:rPr lang="en-US" sz="900" dirty="0">
                <a:latin typeface="SF Mono Medium" panose="020B0009000002000000" pitchFamily="49" charset="0"/>
              </a:rPr>
              <a:t> &lt;&lt; "Machine precision (float) = " &lt;&lt; epsilon &lt;&lt; "\n";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}</a:t>
            </a:r>
          </a:p>
          <a:p>
            <a:endParaRPr lang="en-US" sz="900" dirty="0">
              <a:latin typeface="SF Mono Medium" panose="020B0009000002000000" pitchFamily="49" charset="0"/>
            </a:endParaRPr>
          </a:p>
          <a:p>
            <a:r>
              <a:rPr lang="en-US" sz="900" dirty="0">
                <a:latin typeface="SF Mono Medium" panose="020B0009000002000000" pitchFamily="49" charset="0"/>
              </a:rPr>
              <a:t>int main()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{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</a:t>
            </a:r>
            <a:r>
              <a:rPr lang="en-US" sz="900" dirty="0" err="1">
                <a:latin typeface="SF Mono Medium" panose="020B0009000002000000" pitchFamily="49" charset="0"/>
              </a:rPr>
              <a:t>machine_precision</a:t>
            </a:r>
            <a:r>
              <a:rPr lang="en-US" sz="900" dirty="0">
                <a:latin typeface="SF Mono Medium" panose="020B0009000002000000" pitchFamily="49" charset="0"/>
              </a:rPr>
              <a:t>(0.5);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  return 0;</a:t>
            </a:r>
          </a:p>
          <a:p>
            <a:r>
              <a:rPr lang="en-US" sz="900" dirty="0">
                <a:latin typeface="SF Mono Medium" panose="020B0009000002000000" pitchFamily="49" charset="0"/>
              </a:rPr>
              <a:t>  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2F840D-F371-97DA-97B9-F100D3BE7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58" y="20320"/>
            <a:ext cx="534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835CEC-4917-E282-670F-98D1245A9166}"/>
              </a:ext>
            </a:extLst>
          </p:cNvPr>
          <p:cNvGrpSpPr/>
          <p:nvPr/>
        </p:nvGrpSpPr>
        <p:grpSpPr>
          <a:xfrm>
            <a:off x="849689" y="5755531"/>
            <a:ext cx="5860917" cy="1061829"/>
            <a:chOff x="1801861" y="3547136"/>
            <a:chExt cx="5860917" cy="10618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9C3F82-62D9-EDF3-97F7-B0780FD4D8BE}"/>
                </a:ext>
              </a:extLst>
            </p:cNvPr>
            <p:cNvSpPr txBox="1"/>
            <p:nvPr/>
          </p:nvSpPr>
          <p:spPr>
            <a:xfrm>
              <a:off x="4015626" y="3547136"/>
              <a:ext cx="3647152" cy="1061829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0" ty="0" sx="100000" sy="100000" flip="none" algn="tl"/>
            </a:blipFill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SF Mono Medium" panose="020B0009000002000000" pitchFamily="49" charset="0"/>
                </a:rPr>
                <a:t>[Command Line] → g++ -o </a:t>
              </a:r>
              <a:r>
                <a:rPr lang="en-US" sz="900" dirty="0" err="1">
                  <a:latin typeface="SF Mono Medium" panose="020B0009000002000000" pitchFamily="49" charset="0"/>
                </a:rPr>
                <a:t>mp</a:t>
              </a:r>
              <a:r>
                <a:rPr lang="en-US" sz="900" dirty="0">
                  <a:latin typeface="SF Mono Medium" panose="020B0009000002000000" pitchFamily="49" charset="0"/>
                </a:rPr>
                <a:t> </a:t>
              </a:r>
              <a:r>
                <a:rPr lang="en-US" sz="900" dirty="0" err="1">
                  <a:latin typeface="SF Mono Medium" panose="020B0009000002000000" pitchFamily="49" charset="0"/>
                </a:rPr>
                <a:t>machine_precision.cpp</a:t>
              </a:r>
              <a:endParaRPr lang="en-US" sz="900" dirty="0">
                <a:latin typeface="SF Mono Medium" panose="020B0009000002000000" pitchFamily="49" charset="0"/>
              </a:endParaRPr>
            </a:p>
            <a:p>
              <a:r>
                <a:rPr lang="en-US" sz="900" dirty="0">
                  <a:latin typeface="SF Mono Medium" panose="020B0009000002000000" pitchFamily="49" charset="0"/>
                </a:rPr>
                <a:t>[Command Line] → ./</a:t>
              </a:r>
              <a:r>
                <a:rPr lang="en-US" sz="900" dirty="0" err="1">
                  <a:latin typeface="SF Mono Medium" panose="020B0009000002000000" pitchFamily="49" charset="0"/>
                </a:rPr>
                <a:t>mp</a:t>
              </a:r>
              <a:endParaRPr lang="en-US" sz="900" dirty="0">
                <a:latin typeface="SF Mono Medium" panose="020B0009000002000000" pitchFamily="49" charset="0"/>
              </a:endParaRPr>
            </a:p>
            <a:p>
              <a:r>
                <a:rPr lang="en-US" sz="900" dirty="0">
                  <a:latin typeface="SF Mono Medium" panose="020B0009000002000000" pitchFamily="49" charset="0"/>
                </a:rPr>
                <a:t>|   Machine precision (int) = 1</a:t>
              </a:r>
            </a:p>
            <a:p>
              <a:r>
                <a:rPr lang="en-US" sz="900" dirty="0">
                  <a:latin typeface="SF Mono Medium" panose="020B0009000002000000" pitchFamily="49" charset="0"/>
                </a:rPr>
                <a:t>|   Machine precision (float) = 1.19209e-07</a:t>
              </a:r>
            </a:p>
            <a:p>
              <a:r>
                <a:rPr lang="en-US" sz="900" dirty="0">
                  <a:latin typeface="SF Mono Medium" panose="020B0009000002000000" pitchFamily="49" charset="0"/>
                </a:rPr>
                <a:t>|   Machine precision (double) = 2.22045e-16</a:t>
              </a:r>
            </a:p>
            <a:p>
              <a:r>
                <a:rPr lang="en-US" sz="900" dirty="0">
                  <a:latin typeface="SF Mono Medium" panose="020B0009000002000000" pitchFamily="49" charset="0"/>
                </a:rPr>
                <a:t>|   Machine precision (long double) = 1.0842e-19</a:t>
              </a:r>
            </a:p>
            <a:p>
              <a:r>
                <a:rPr lang="en-US" sz="900" dirty="0">
                  <a:latin typeface="SF Mono Medium" panose="020B0009000002000000" pitchFamily="49" charset="0"/>
                </a:rPr>
                <a:t>+--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EB97D6D-AC2A-2B65-BE92-C38733A31D45}"/>
                </a:ext>
              </a:extLst>
            </p:cNvPr>
            <p:cNvSpPr/>
            <p:nvPr/>
          </p:nvSpPr>
          <p:spPr>
            <a:xfrm>
              <a:off x="1801861" y="3809765"/>
              <a:ext cx="2141297" cy="617849"/>
            </a:xfrm>
            <a:prstGeom prst="rightArrow">
              <a:avLst/>
            </a:prstGeom>
            <a:blipFill dpi="0" rotWithShape="1">
              <a:blip r:embed="rId4">
                <a:alphaModFix amt="50000"/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Compile &amp; Run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A53DC1-ACFD-122C-D275-DD69B892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2801938" indent="-2801938">
              <a:tabLst>
                <a:tab pos="2781300" algn="l"/>
              </a:tabLst>
            </a:pPr>
            <a:r>
              <a:rPr lang="en-US" dirty="0"/>
              <a:t>Reminder:	Computers are Slide Rules with Limited Precision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E84404-B494-0DAB-BF7D-1DD573D16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30" y="2399392"/>
            <a:ext cx="5026152" cy="457200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Machine Precision!</a:t>
            </a:r>
          </a:p>
        </p:txBody>
      </p:sp>
    </p:spTree>
    <p:extLst>
      <p:ext uri="{BB962C8B-B14F-4D97-AF65-F5344CB8AC3E}">
        <p14:creationId xmlns:p14="http://schemas.microsoft.com/office/powerpoint/2010/main" val="116131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0A0EE-B4B2-E5D0-B39F-FFE1BF60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63D213-8088-C20A-EB40-BED9D23184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7930" y="2399391"/>
                <a:ext cx="6468740" cy="1125688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dirty="0"/>
                  <a:t>Speed of light (m/s → ft/ns)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299,792,458 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2.54 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1,000,000,000 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𝑛𝑠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63D213-8088-C20A-EB40-BED9D23184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930" y="2399391"/>
                <a:ext cx="6468740" cy="1125688"/>
              </a:xfrm>
              <a:blipFill>
                <a:blip r:embed="rId2"/>
                <a:stretch>
                  <a:fillRect l="-588" t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4348F93-2A4C-E0A7-03C4-4192602494C9}"/>
              </a:ext>
            </a:extLst>
          </p:cNvPr>
          <p:cNvSpPr txBox="1"/>
          <p:nvPr/>
        </p:nvSpPr>
        <p:spPr>
          <a:xfrm>
            <a:off x="-2488" y="3668709"/>
            <a:ext cx="6853158" cy="3162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SF Mono Medium" panose="020B0009000002000000" pitchFamily="49" charset="0"/>
              </a:rPr>
              <a:t>#include &lt;limits&gt;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setprecision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(int) // added to beginning of code 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void sol()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added function to prior slide’s code; call in main()</a:t>
            </a:r>
          </a:p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  </a:t>
            </a:r>
            <a:r>
              <a:rPr lang="en-US" sz="1050" dirty="0">
                <a:latin typeface="SF Mono Medium" panose="020B0009000002000000" pitchFamily="49" charset="0"/>
              </a:rPr>
              <a:t>{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int ci = 299792458;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m/s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float </a:t>
            </a:r>
            <a:r>
              <a:rPr lang="en-US" sz="1050" dirty="0" err="1">
                <a:latin typeface="SF Mono Medium" panose="020B0009000002000000" pitchFamily="49" charset="0"/>
              </a:rPr>
              <a:t>cf</a:t>
            </a:r>
            <a:r>
              <a:rPr lang="en-US" sz="1050" dirty="0">
                <a:latin typeface="SF Mono Medium" panose="020B0009000002000000" pitchFamily="49" charset="0"/>
              </a:rPr>
              <a:t> = 299792458.;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m/s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double cd = 299792458.;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m/s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long double </a:t>
            </a:r>
            <a:r>
              <a:rPr lang="en-US" sz="1050" dirty="0" err="1">
                <a:latin typeface="SF Mono Medium" panose="020B0009000002000000" pitchFamily="49" charset="0"/>
              </a:rPr>
              <a:t>cld</a:t>
            </a:r>
            <a:r>
              <a:rPr lang="en-US" sz="1050" dirty="0">
                <a:latin typeface="SF Mono Medium" panose="020B0009000002000000" pitchFamily="49" charset="0"/>
              </a:rPr>
              <a:t> = 299792458.;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m/s</a:t>
            </a:r>
          </a:p>
          <a:p>
            <a:endParaRPr lang="en-US" sz="1050" dirty="0">
              <a:latin typeface="SF Mono Medium" panose="020B0009000002000000" pitchFamily="49" charset="0"/>
            </a:endParaRPr>
          </a:p>
          <a:p>
            <a:r>
              <a:rPr lang="en-US" sz="1050" dirty="0">
                <a:latin typeface="SF Mono Medium" panose="020B0009000002000000" pitchFamily="49" charset="0"/>
              </a:rPr>
              <a:t>    ci  = (ci  * 100  * 1e-9)  / (2.54 * 12);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100 cm/m 1/2.54 in/cm 1e9 ns/s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</a:t>
            </a:r>
            <a:r>
              <a:rPr lang="en-US" sz="1050" dirty="0" err="1">
                <a:latin typeface="SF Mono Medium" panose="020B0009000002000000" pitchFamily="49" charset="0"/>
              </a:rPr>
              <a:t>cf</a:t>
            </a:r>
            <a:r>
              <a:rPr lang="en-US" sz="1050" dirty="0">
                <a:latin typeface="SF Mono Medium" panose="020B0009000002000000" pitchFamily="49" charset="0"/>
              </a:rPr>
              <a:t>  = (</a:t>
            </a:r>
            <a:r>
              <a:rPr lang="en-US" sz="1050" dirty="0" err="1">
                <a:latin typeface="SF Mono Medium" panose="020B0009000002000000" pitchFamily="49" charset="0"/>
              </a:rPr>
              <a:t>cf</a:t>
            </a:r>
            <a:r>
              <a:rPr lang="en-US" sz="1050" dirty="0">
                <a:latin typeface="SF Mono Medium" panose="020B0009000002000000" pitchFamily="49" charset="0"/>
              </a:rPr>
              <a:t>  * 100. * 1.e-9) / (2.54 * 12.);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100 cm/m 1/2.54 in/cm 1e9 ns/s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cd  = (cd  * 100. * 1.e-9) / (2.54 * 12.);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100 cm/m 1/2.54 in/cm 1e9 ns/s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</a:t>
            </a:r>
            <a:r>
              <a:rPr lang="en-US" sz="1050" dirty="0" err="1">
                <a:latin typeface="SF Mono Medium" panose="020B0009000002000000" pitchFamily="49" charset="0"/>
              </a:rPr>
              <a:t>cld</a:t>
            </a:r>
            <a:r>
              <a:rPr lang="en-US" sz="1050" dirty="0">
                <a:latin typeface="SF Mono Medium" panose="020B0009000002000000" pitchFamily="49" charset="0"/>
              </a:rPr>
              <a:t> = (</a:t>
            </a:r>
            <a:r>
              <a:rPr lang="en-US" sz="1050" dirty="0" err="1">
                <a:latin typeface="SF Mono Medium" panose="020B0009000002000000" pitchFamily="49" charset="0"/>
              </a:rPr>
              <a:t>cld</a:t>
            </a:r>
            <a:r>
              <a:rPr lang="en-US" sz="1050" dirty="0">
                <a:latin typeface="SF Mono Medium" panose="020B0009000002000000" pitchFamily="49" charset="0"/>
              </a:rPr>
              <a:t> * 100. * 1.e-9) / (2.54 * 12.);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100 cm/m 1/2.54 in/cm 1e9 ns/s</a:t>
            </a:r>
          </a:p>
          <a:p>
            <a:endParaRPr lang="en-US" sz="1050" dirty="0">
              <a:latin typeface="SF Mono Medium" panose="020B0009000002000000" pitchFamily="49" charset="0"/>
            </a:endParaRPr>
          </a:p>
          <a:p>
            <a:r>
              <a:rPr lang="en-US" sz="1050" dirty="0">
                <a:latin typeface="SF Mono Medium" panose="020B0009000002000000" pitchFamily="49" charset="0"/>
              </a:rPr>
              <a:t>    std::</a:t>
            </a:r>
            <a:r>
              <a:rPr lang="en-US" sz="1050" dirty="0" err="1">
                <a:latin typeface="SF Mono Medium" panose="020B0009000002000000" pitchFamily="49" charset="0"/>
              </a:rPr>
              <a:t>cout</a:t>
            </a:r>
            <a:r>
              <a:rPr lang="en-US" sz="1050" dirty="0">
                <a:latin typeface="SF Mono Medium" panose="020B0009000002000000" pitchFamily="49" charset="0"/>
              </a:rPr>
              <a:t> &lt;&lt; "SOL: 299,792,458 m/s" &lt;&lt; "\n"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	      &lt;&lt; "int: " &lt;&lt; std::</a:t>
            </a:r>
            <a:r>
              <a:rPr lang="en-US" sz="1050" dirty="0" err="1">
                <a:latin typeface="SF Mono Medium" panose="020B0009000002000000" pitchFamily="49" charset="0"/>
              </a:rPr>
              <a:t>setprecision</a:t>
            </a:r>
            <a:r>
              <a:rPr lang="en-US" sz="1050" dirty="0">
                <a:latin typeface="SF Mono Medium" panose="020B0009000002000000" pitchFamily="49" charset="0"/>
              </a:rPr>
              <a:t>(64) &lt;&lt; ci &lt;&lt; " ft/ns" &lt;&lt; "\n"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	      &lt;&lt; "</a:t>
            </a:r>
            <a:r>
              <a:rPr lang="en-US" sz="1050" dirty="0" err="1">
                <a:latin typeface="SF Mono Medium" panose="020B0009000002000000" pitchFamily="49" charset="0"/>
              </a:rPr>
              <a:t>flt</a:t>
            </a:r>
            <a:r>
              <a:rPr lang="en-US" sz="1050" dirty="0">
                <a:latin typeface="SF Mono Medium" panose="020B0009000002000000" pitchFamily="49" charset="0"/>
              </a:rPr>
              <a:t>: " &lt;&lt; </a:t>
            </a:r>
            <a:r>
              <a:rPr lang="en-US" sz="1050" dirty="0" err="1">
                <a:latin typeface="SF Mono Medium" panose="020B0009000002000000" pitchFamily="49" charset="0"/>
              </a:rPr>
              <a:t>cf</a:t>
            </a:r>
            <a:r>
              <a:rPr lang="en-US" sz="1050" dirty="0">
                <a:latin typeface="SF Mono Medium" panose="020B0009000002000000" pitchFamily="49" charset="0"/>
              </a:rPr>
              <a:t> &lt;&lt; " ft/ns" &lt;&lt; "\n"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	      &lt;&lt; "</a:t>
            </a:r>
            <a:r>
              <a:rPr lang="en-US" sz="1050" dirty="0" err="1">
                <a:latin typeface="SF Mono Medium" panose="020B0009000002000000" pitchFamily="49" charset="0"/>
              </a:rPr>
              <a:t>dbl</a:t>
            </a:r>
            <a:r>
              <a:rPr lang="en-US" sz="1050" dirty="0">
                <a:latin typeface="SF Mono Medium" panose="020B0009000002000000" pitchFamily="49" charset="0"/>
              </a:rPr>
              <a:t>: " &lt;&lt; cd &lt;&lt; " ft/ns" &lt;&lt; "\n"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	      &lt;&lt; "</a:t>
            </a:r>
            <a:r>
              <a:rPr lang="en-US" sz="1050" dirty="0" err="1">
                <a:latin typeface="SF Mono Medium" panose="020B0009000002000000" pitchFamily="49" charset="0"/>
              </a:rPr>
              <a:t>ldl</a:t>
            </a:r>
            <a:r>
              <a:rPr lang="en-US" sz="1050" dirty="0">
                <a:latin typeface="SF Mono Medium" panose="020B0009000002000000" pitchFamily="49" charset="0"/>
              </a:rPr>
              <a:t>: " &lt;&lt; </a:t>
            </a:r>
            <a:r>
              <a:rPr lang="en-US" sz="1050" dirty="0" err="1">
                <a:latin typeface="SF Mono Medium" panose="020B0009000002000000" pitchFamily="49" charset="0"/>
              </a:rPr>
              <a:t>cld</a:t>
            </a:r>
            <a:r>
              <a:rPr lang="en-US" sz="1050" dirty="0">
                <a:latin typeface="SF Mono Medium" panose="020B0009000002000000" pitchFamily="49" charset="0"/>
              </a:rPr>
              <a:t> &lt;&lt; " ft/ns" &lt;&lt; "\n";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  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26247A9-4EE2-CB69-AB44-04D1A64E9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56830" y="2399390"/>
                <a:ext cx="5924022" cy="289651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Speed of light (m/s → ft/ns)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299,792,458 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2.54 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1,000,000,000 </m:t>
                            </m:r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𝑛𝑠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Slide Rule</a:t>
                </a:r>
                <a:r>
                  <a:rPr lang="en-US" dirty="0">
                    <a:sym typeface="Wingdings" pitchFamily="2" charset="2"/>
                  </a:rPr>
                  <a:t>: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 = 0.98’357’105’643’044’619’422’571’7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30 min (septillionths … 10</a:t>
                </a:r>
                <a:r>
                  <a:rPr lang="en-US" baseline="30000" dirty="0">
                    <a:sym typeface="Wingdings" pitchFamily="2" charset="2"/>
                  </a:rPr>
                  <a:t>–24</a:t>
                </a:r>
                <a:r>
                  <a:rPr lang="en-US" dirty="0">
                    <a:sym typeface="Wingdings" pitchFamily="2" charset="2"/>
                  </a:rPr>
                  <a:t>)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My Computer:</a:t>
                </a:r>
              </a:p>
              <a:p>
                <a:pPr marL="0" indent="0">
                  <a:buFont typeface="Wingdings" pitchFamily="2" charset="2"/>
                  <a:buNone/>
                </a:pPr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26247A9-4EE2-CB69-AB44-04D1A64E9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6830" y="2399390"/>
                <a:ext cx="5924022" cy="2896510"/>
              </a:xfrm>
              <a:prstGeom prst="rect">
                <a:avLst/>
              </a:prstGeom>
              <a:blipFill>
                <a:blip r:embed="rId3"/>
                <a:stretch>
                  <a:fillRect l="-428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DF58EBA-98EE-8BF4-B7A8-695F4E457B18}"/>
              </a:ext>
            </a:extLst>
          </p:cNvPr>
          <p:cNvGrpSpPr/>
          <p:nvPr/>
        </p:nvGrpSpPr>
        <p:grpSpPr>
          <a:xfrm>
            <a:off x="15091997" y="5489045"/>
            <a:ext cx="6809261" cy="938721"/>
            <a:chOff x="90879" y="4419953"/>
            <a:chExt cx="6809261" cy="9387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864342-E615-4FC8-73F6-E19B9F1D75C6}"/>
                </a:ext>
              </a:extLst>
            </p:cNvPr>
            <p:cNvSpPr txBox="1"/>
            <p:nvPr/>
          </p:nvSpPr>
          <p:spPr>
            <a:xfrm>
              <a:off x="90879" y="4419953"/>
              <a:ext cx="6809261" cy="938719"/>
            </a:xfrm>
            <a:prstGeom prst="rect">
              <a:avLst/>
            </a:prstGeom>
            <a:blipFill dpi="0" rotWithShape="1">
              <a:blip r:embed="rId4">
                <a:alphaModFix amt="75000"/>
              </a:blip>
              <a:srcRect/>
              <a:tile tx="0" ty="0" sx="100000" sy="100000" flip="none" algn="tl"/>
            </a:blip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SF Mono Medium" panose="020B0009000002000000" pitchFamily="49" charset="0"/>
                </a:rPr>
                <a:t>SOL: 299,792,458 m/s</a:t>
              </a:r>
            </a:p>
            <a:p>
              <a:r>
                <a:rPr lang="en-US" sz="1100" dirty="0">
                  <a:latin typeface="SF Mono Medium" panose="020B0009000002000000" pitchFamily="49" charset="0"/>
                </a:rPr>
                <a:t>int: 0 ft/ns</a:t>
              </a:r>
            </a:p>
            <a:p>
              <a:r>
                <a:rPr lang="en-US" sz="1100" dirty="0" err="1">
                  <a:latin typeface="SF Mono Medium" panose="020B0009000002000000" pitchFamily="49" charset="0"/>
                </a:rPr>
                <a:t>flt</a:t>
              </a:r>
              <a:r>
                <a:rPr lang="en-US" sz="1100" dirty="0">
                  <a:latin typeface="SF Mono Medium" panose="020B0009000002000000" pitchFamily="49" charset="0"/>
                </a:rPr>
                <a:t>: 0.983570992946624755859375 ft/ns</a:t>
              </a:r>
            </a:p>
            <a:p>
              <a:r>
                <a:rPr lang="en-US" sz="1100" dirty="0" err="1">
                  <a:latin typeface="SF Mono Medium" panose="020B0009000002000000" pitchFamily="49" charset="0"/>
                </a:rPr>
                <a:t>dbl</a:t>
              </a:r>
              <a:r>
                <a:rPr lang="en-US" sz="1100" dirty="0">
                  <a:latin typeface="SF Mono Medium" panose="020B0009000002000000" pitchFamily="49" charset="0"/>
                </a:rPr>
                <a:t>: 0.98357105643044617782067007283330895006656646728515625 ft/ns</a:t>
              </a:r>
            </a:p>
            <a:p>
              <a:r>
                <a:rPr lang="en-US" sz="1100" dirty="0" err="1">
                  <a:latin typeface="SF Mono Medium" panose="020B0009000002000000" pitchFamily="49" charset="0"/>
                </a:rPr>
                <a:t>ldl</a:t>
              </a:r>
              <a:r>
                <a:rPr lang="en-US" sz="1100" dirty="0">
                  <a:latin typeface="SF Mono Medium" panose="020B0009000002000000" pitchFamily="49" charset="0"/>
                </a:rPr>
                <a:t>: 0.9835710564304462417343881408537953348059090785682201385498046875 ft/ns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78284DD0-F203-3D31-A241-940C5674D6B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99797" y="4988486"/>
              <a:ext cx="647777" cy="92599"/>
            </a:xfrm>
            <a:prstGeom prst="bentConnector3">
              <a:avLst>
                <a:gd name="adj1" fmla="val 58934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A4966855-D312-111A-D319-A47BC6675C4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989761" y="5120307"/>
              <a:ext cx="401498" cy="75232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EBB7CE-E00A-AFAC-EDBF-D4B0FF07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58" y="20320"/>
            <a:ext cx="534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EFE43-E30C-A3E8-260A-E14755FD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2801938" indent="-2801938">
              <a:tabLst>
                <a:tab pos="2781300" algn="l"/>
              </a:tabLst>
            </a:pPr>
            <a:r>
              <a:rPr lang="en-US" dirty="0"/>
              <a:t>Reminder:	Computers are Slide Rules with Limited Precision</a:t>
            </a:r>
          </a:p>
        </p:txBody>
      </p:sp>
    </p:spTree>
    <p:extLst>
      <p:ext uri="{BB962C8B-B14F-4D97-AF65-F5344CB8AC3E}">
        <p14:creationId xmlns:p14="http://schemas.microsoft.com/office/powerpoint/2010/main" val="162062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0A0EE-B4B2-E5D0-B39F-FFE1BF60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63D213-8088-C20A-EB40-BED9D23184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7390470" y="2399391"/>
                <a:ext cx="6468740" cy="1125688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dirty="0"/>
                  <a:t>Speed of light (m/s → ft/ns)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299,792,458 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2.54 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12 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1,000,000,000 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𝑛𝑠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B63D213-8088-C20A-EB40-BED9D23184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7390470" y="2399391"/>
                <a:ext cx="6468740" cy="1125688"/>
              </a:xfrm>
              <a:blipFill>
                <a:blip r:embed="rId2"/>
                <a:stretch>
                  <a:fillRect l="-588" t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4348F93-2A4C-E0A7-03C4-4192602494C9}"/>
              </a:ext>
            </a:extLst>
          </p:cNvPr>
          <p:cNvSpPr txBox="1"/>
          <p:nvPr/>
        </p:nvSpPr>
        <p:spPr>
          <a:xfrm>
            <a:off x="-7520888" y="3668709"/>
            <a:ext cx="6853158" cy="3162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SF Mono Medium" panose="020B0009000002000000" pitchFamily="49" charset="0"/>
              </a:rPr>
              <a:t>#include &lt;limits&gt;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setprecision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(int) // added to beginning of code 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void sol()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added function to prior slide’s code; call in main()</a:t>
            </a:r>
          </a:p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  </a:t>
            </a:r>
            <a:r>
              <a:rPr lang="en-US" sz="1050" dirty="0">
                <a:latin typeface="SF Mono Medium" panose="020B0009000002000000" pitchFamily="49" charset="0"/>
              </a:rPr>
              <a:t>{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int ci = 299792458;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m/s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float </a:t>
            </a:r>
            <a:r>
              <a:rPr lang="en-US" sz="1050" dirty="0" err="1">
                <a:latin typeface="SF Mono Medium" panose="020B0009000002000000" pitchFamily="49" charset="0"/>
              </a:rPr>
              <a:t>cf</a:t>
            </a:r>
            <a:r>
              <a:rPr lang="en-US" sz="1050" dirty="0">
                <a:latin typeface="SF Mono Medium" panose="020B0009000002000000" pitchFamily="49" charset="0"/>
              </a:rPr>
              <a:t> = 299792458.;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m/s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double cd = 299792458.;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m/s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long double </a:t>
            </a:r>
            <a:r>
              <a:rPr lang="en-US" sz="1050" dirty="0" err="1">
                <a:latin typeface="SF Mono Medium" panose="020B0009000002000000" pitchFamily="49" charset="0"/>
              </a:rPr>
              <a:t>cld</a:t>
            </a:r>
            <a:r>
              <a:rPr lang="en-US" sz="1050" dirty="0">
                <a:latin typeface="SF Mono Medium" panose="020B0009000002000000" pitchFamily="49" charset="0"/>
              </a:rPr>
              <a:t> = 299792458.;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m/s</a:t>
            </a:r>
          </a:p>
          <a:p>
            <a:endParaRPr lang="en-US" sz="1050" dirty="0">
              <a:latin typeface="SF Mono Medium" panose="020B0009000002000000" pitchFamily="49" charset="0"/>
            </a:endParaRPr>
          </a:p>
          <a:p>
            <a:r>
              <a:rPr lang="en-US" sz="1050" dirty="0">
                <a:latin typeface="SF Mono Medium" panose="020B0009000002000000" pitchFamily="49" charset="0"/>
              </a:rPr>
              <a:t>    ci  = (ci  * 100  * 1e-9)  / (2.54 * 12);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100 cm/m 1/2.54 in/cm 1e9 ns/s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</a:t>
            </a:r>
            <a:r>
              <a:rPr lang="en-US" sz="1050" dirty="0" err="1">
                <a:latin typeface="SF Mono Medium" panose="020B0009000002000000" pitchFamily="49" charset="0"/>
              </a:rPr>
              <a:t>cf</a:t>
            </a:r>
            <a:r>
              <a:rPr lang="en-US" sz="1050" dirty="0">
                <a:latin typeface="SF Mono Medium" panose="020B0009000002000000" pitchFamily="49" charset="0"/>
              </a:rPr>
              <a:t>  = (</a:t>
            </a:r>
            <a:r>
              <a:rPr lang="en-US" sz="1050" dirty="0" err="1">
                <a:latin typeface="SF Mono Medium" panose="020B0009000002000000" pitchFamily="49" charset="0"/>
              </a:rPr>
              <a:t>cf</a:t>
            </a:r>
            <a:r>
              <a:rPr lang="en-US" sz="1050" dirty="0">
                <a:latin typeface="SF Mono Medium" panose="020B0009000002000000" pitchFamily="49" charset="0"/>
              </a:rPr>
              <a:t>  * 100. * 1.e-9) / (2.54 * 12.);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100 cm/m 1/2.54 in/cm 1e9 ns/s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cd  = (cd  * 100. * 1.e-9) / (2.54 * 12.);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100 cm/m 1/2.54 in/cm 1e9 ns/s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</a:t>
            </a:r>
            <a:r>
              <a:rPr lang="en-US" sz="1050" dirty="0" err="1">
                <a:latin typeface="SF Mono Medium" panose="020B0009000002000000" pitchFamily="49" charset="0"/>
              </a:rPr>
              <a:t>cld</a:t>
            </a:r>
            <a:r>
              <a:rPr lang="en-US" sz="1050" dirty="0">
                <a:latin typeface="SF Mono Medium" panose="020B0009000002000000" pitchFamily="49" charset="0"/>
              </a:rPr>
              <a:t> = (</a:t>
            </a:r>
            <a:r>
              <a:rPr lang="en-US" sz="1050" dirty="0" err="1">
                <a:latin typeface="SF Mono Medium" panose="020B0009000002000000" pitchFamily="49" charset="0"/>
              </a:rPr>
              <a:t>cld</a:t>
            </a:r>
            <a:r>
              <a:rPr lang="en-US" sz="1050" dirty="0">
                <a:latin typeface="SF Mono Medium" panose="020B0009000002000000" pitchFamily="49" charset="0"/>
              </a:rPr>
              <a:t> * 100. * 1.e-9) / (2.54 * 12.);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F Mono Medium" panose="020B0009000002000000" pitchFamily="49" charset="0"/>
              </a:rPr>
              <a:t>// 100 cm/m 1/2.54 in/cm 1e9 ns/s</a:t>
            </a:r>
          </a:p>
          <a:p>
            <a:endParaRPr lang="en-US" sz="1050" dirty="0">
              <a:latin typeface="SF Mono Medium" panose="020B0009000002000000" pitchFamily="49" charset="0"/>
            </a:endParaRPr>
          </a:p>
          <a:p>
            <a:r>
              <a:rPr lang="en-US" sz="1050" dirty="0">
                <a:latin typeface="SF Mono Medium" panose="020B0009000002000000" pitchFamily="49" charset="0"/>
              </a:rPr>
              <a:t>    std::</a:t>
            </a:r>
            <a:r>
              <a:rPr lang="en-US" sz="1050" dirty="0" err="1">
                <a:latin typeface="SF Mono Medium" panose="020B0009000002000000" pitchFamily="49" charset="0"/>
              </a:rPr>
              <a:t>cout</a:t>
            </a:r>
            <a:r>
              <a:rPr lang="en-US" sz="1050" dirty="0">
                <a:latin typeface="SF Mono Medium" panose="020B0009000002000000" pitchFamily="49" charset="0"/>
              </a:rPr>
              <a:t> &lt;&lt; "SOL: 299,792,458 m/s" &lt;&lt; "\n"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	      &lt;&lt; "int: " &lt;&lt; std::</a:t>
            </a:r>
            <a:r>
              <a:rPr lang="en-US" sz="1050" dirty="0" err="1">
                <a:latin typeface="SF Mono Medium" panose="020B0009000002000000" pitchFamily="49" charset="0"/>
              </a:rPr>
              <a:t>setprecision</a:t>
            </a:r>
            <a:r>
              <a:rPr lang="en-US" sz="1050" dirty="0">
                <a:latin typeface="SF Mono Medium" panose="020B0009000002000000" pitchFamily="49" charset="0"/>
              </a:rPr>
              <a:t>(64) &lt;&lt; ci &lt;&lt; " ft/ns" &lt;&lt; "\n"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	      &lt;&lt; "</a:t>
            </a:r>
            <a:r>
              <a:rPr lang="en-US" sz="1050" dirty="0" err="1">
                <a:latin typeface="SF Mono Medium" panose="020B0009000002000000" pitchFamily="49" charset="0"/>
              </a:rPr>
              <a:t>flt</a:t>
            </a:r>
            <a:r>
              <a:rPr lang="en-US" sz="1050" dirty="0">
                <a:latin typeface="SF Mono Medium" panose="020B0009000002000000" pitchFamily="49" charset="0"/>
              </a:rPr>
              <a:t>: " &lt;&lt; </a:t>
            </a:r>
            <a:r>
              <a:rPr lang="en-US" sz="1050" dirty="0" err="1">
                <a:latin typeface="SF Mono Medium" panose="020B0009000002000000" pitchFamily="49" charset="0"/>
              </a:rPr>
              <a:t>cf</a:t>
            </a:r>
            <a:r>
              <a:rPr lang="en-US" sz="1050" dirty="0">
                <a:latin typeface="SF Mono Medium" panose="020B0009000002000000" pitchFamily="49" charset="0"/>
              </a:rPr>
              <a:t> &lt;&lt; " ft/ns" &lt;&lt; "\n"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	      &lt;&lt; "</a:t>
            </a:r>
            <a:r>
              <a:rPr lang="en-US" sz="1050" dirty="0" err="1">
                <a:latin typeface="SF Mono Medium" panose="020B0009000002000000" pitchFamily="49" charset="0"/>
              </a:rPr>
              <a:t>dbl</a:t>
            </a:r>
            <a:r>
              <a:rPr lang="en-US" sz="1050" dirty="0">
                <a:latin typeface="SF Mono Medium" panose="020B0009000002000000" pitchFamily="49" charset="0"/>
              </a:rPr>
              <a:t>: " &lt;&lt; cd &lt;&lt; " ft/ns" &lt;&lt; "\n"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	      &lt;&lt; "</a:t>
            </a:r>
            <a:r>
              <a:rPr lang="en-US" sz="1050" dirty="0" err="1">
                <a:latin typeface="SF Mono Medium" panose="020B0009000002000000" pitchFamily="49" charset="0"/>
              </a:rPr>
              <a:t>ldl</a:t>
            </a:r>
            <a:r>
              <a:rPr lang="en-US" sz="1050" dirty="0">
                <a:latin typeface="SF Mono Medium" panose="020B0009000002000000" pitchFamily="49" charset="0"/>
              </a:rPr>
              <a:t>: " &lt;&lt; </a:t>
            </a:r>
            <a:r>
              <a:rPr lang="en-US" sz="1050" dirty="0" err="1">
                <a:latin typeface="SF Mono Medium" panose="020B0009000002000000" pitchFamily="49" charset="0"/>
              </a:rPr>
              <a:t>cld</a:t>
            </a:r>
            <a:r>
              <a:rPr lang="en-US" sz="1050" dirty="0">
                <a:latin typeface="SF Mono Medium" panose="020B0009000002000000" pitchFamily="49" charset="0"/>
              </a:rPr>
              <a:t> &lt;&lt; " ft/ns" &lt;&lt; "\n";</a:t>
            </a:r>
          </a:p>
          <a:p>
            <a:r>
              <a:rPr lang="en-US" sz="1050" dirty="0">
                <a:latin typeface="SF Mono Medium" panose="020B0009000002000000" pitchFamily="49" charset="0"/>
              </a:rPr>
              <a:t>      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26247A9-4EE2-CB69-AB44-04D1A64E9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630" y="2399390"/>
                <a:ext cx="5924022" cy="289651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Speed of light (m/s → ft/ns)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299,792,458 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2.54 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𝑐𝑚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𝑓𝑡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12 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1,000,000,000 </m:t>
                            </m:r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𝑛𝑠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Slide Rule</a:t>
                </a:r>
                <a:r>
                  <a:rPr lang="en-US" dirty="0">
                    <a:sym typeface="Wingdings" pitchFamily="2" charset="2"/>
                  </a:rPr>
                  <a:t>: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c = 0.98’357’105’643’044’619’422’571’7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30 min (septillionths … 10</a:t>
                </a:r>
                <a:r>
                  <a:rPr lang="en-US" baseline="30000" dirty="0">
                    <a:sym typeface="Wingdings" pitchFamily="2" charset="2"/>
                  </a:rPr>
                  <a:t>–24</a:t>
                </a:r>
                <a:r>
                  <a:rPr lang="en-US" dirty="0">
                    <a:sym typeface="Wingdings" pitchFamily="2" charset="2"/>
                  </a:rPr>
                  <a:t>)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My Computer:</a:t>
                </a:r>
              </a:p>
              <a:p>
                <a:pPr marL="0" indent="0">
                  <a:buFont typeface="Wingdings" pitchFamily="2" charset="2"/>
                  <a:buNone/>
                </a:pPr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26247A9-4EE2-CB69-AB44-04D1A64E9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0" y="2399390"/>
                <a:ext cx="5924022" cy="2896510"/>
              </a:xfrm>
              <a:prstGeom prst="rect">
                <a:avLst/>
              </a:prstGeom>
              <a:blipFill>
                <a:blip r:embed="rId3"/>
                <a:stretch>
                  <a:fillRect l="-214" t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DF58EBA-98EE-8BF4-B7A8-695F4E457B18}"/>
              </a:ext>
            </a:extLst>
          </p:cNvPr>
          <p:cNvGrpSpPr/>
          <p:nvPr/>
        </p:nvGrpSpPr>
        <p:grpSpPr>
          <a:xfrm>
            <a:off x="29797" y="5489045"/>
            <a:ext cx="6809261" cy="938721"/>
            <a:chOff x="90879" y="4419953"/>
            <a:chExt cx="6809261" cy="9387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864342-E615-4FC8-73F6-E19B9F1D75C6}"/>
                </a:ext>
              </a:extLst>
            </p:cNvPr>
            <p:cNvSpPr txBox="1"/>
            <p:nvPr/>
          </p:nvSpPr>
          <p:spPr>
            <a:xfrm>
              <a:off x="90879" y="4419953"/>
              <a:ext cx="6809261" cy="938719"/>
            </a:xfrm>
            <a:prstGeom prst="rect">
              <a:avLst/>
            </a:prstGeom>
            <a:blipFill dpi="0" rotWithShape="1">
              <a:blip r:embed="rId4">
                <a:alphaModFix amt="75000"/>
              </a:blip>
              <a:srcRect/>
              <a:tile tx="0" ty="0" sx="100000" sy="100000" flip="none" algn="tl"/>
            </a:blip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SF Mono Medium" panose="020B0009000002000000" pitchFamily="49" charset="0"/>
                </a:rPr>
                <a:t>SOL: 299,792,458 m/s</a:t>
              </a:r>
            </a:p>
            <a:p>
              <a:r>
                <a:rPr lang="en-US" sz="1100" dirty="0">
                  <a:latin typeface="SF Mono Medium" panose="020B0009000002000000" pitchFamily="49" charset="0"/>
                </a:rPr>
                <a:t>int: 0 ft/ns</a:t>
              </a:r>
            </a:p>
            <a:p>
              <a:r>
                <a:rPr lang="en-US" sz="1100" dirty="0" err="1">
                  <a:latin typeface="SF Mono Medium" panose="020B0009000002000000" pitchFamily="49" charset="0"/>
                </a:rPr>
                <a:t>flt</a:t>
              </a:r>
              <a:r>
                <a:rPr lang="en-US" sz="1100" dirty="0">
                  <a:latin typeface="SF Mono Medium" panose="020B0009000002000000" pitchFamily="49" charset="0"/>
                </a:rPr>
                <a:t>: 0.983570992946624755859375 ft/ns</a:t>
              </a:r>
            </a:p>
            <a:p>
              <a:r>
                <a:rPr lang="en-US" sz="1100" dirty="0" err="1">
                  <a:latin typeface="SF Mono Medium" panose="020B0009000002000000" pitchFamily="49" charset="0"/>
                </a:rPr>
                <a:t>dbl</a:t>
              </a:r>
              <a:r>
                <a:rPr lang="en-US" sz="1100" dirty="0">
                  <a:latin typeface="SF Mono Medium" panose="020B0009000002000000" pitchFamily="49" charset="0"/>
                </a:rPr>
                <a:t>: 0.98357105643044617782067007283330895006656646728515625 ft/ns</a:t>
              </a:r>
            </a:p>
            <a:p>
              <a:r>
                <a:rPr lang="en-US" sz="1100" dirty="0" err="1">
                  <a:latin typeface="SF Mono Medium" panose="020B0009000002000000" pitchFamily="49" charset="0"/>
                </a:rPr>
                <a:t>ldl</a:t>
              </a:r>
              <a:r>
                <a:rPr lang="en-US" sz="1100" dirty="0">
                  <a:latin typeface="SF Mono Medium" panose="020B0009000002000000" pitchFamily="49" charset="0"/>
                </a:rPr>
                <a:t>: 0.9835710564304462417343881408537953348059090785682201385498046875 ft/ns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78284DD0-F203-3D31-A241-940C5674D6B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99797" y="4988486"/>
              <a:ext cx="647777" cy="92599"/>
            </a:xfrm>
            <a:prstGeom prst="bentConnector3">
              <a:avLst>
                <a:gd name="adj1" fmla="val 58934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A4966855-D312-111A-D319-A47BC6675C4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989761" y="5120307"/>
              <a:ext cx="401498" cy="75232"/>
            </a:xfrm>
            <a:prstGeom prst="bent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EBB7CE-E00A-AFAC-EDBF-D4B0FF073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58" y="20320"/>
            <a:ext cx="534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EFE43-E30C-A3E8-260A-E14755FD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2" y="378827"/>
            <a:ext cx="10377598" cy="1982951"/>
          </a:xfr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62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pPr marL="2801938" indent="-2801938">
              <a:tabLst>
                <a:tab pos="2781300" algn="l"/>
              </a:tabLst>
            </a:pPr>
            <a:r>
              <a:rPr lang="en-US" dirty="0"/>
              <a:t>Reminder:	Computers are Slide Rules with Limited Precision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564CCD-28B1-A35B-8A49-1293F63A94D2}"/>
              </a:ext>
            </a:extLst>
          </p:cNvPr>
          <p:cNvGrpSpPr/>
          <p:nvPr/>
        </p:nvGrpSpPr>
        <p:grpSpPr>
          <a:xfrm>
            <a:off x="1921907" y="3248643"/>
            <a:ext cx="5447715" cy="3563338"/>
            <a:chOff x="1921907" y="3248643"/>
            <a:chExt cx="5447715" cy="3563338"/>
          </a:xfrm>
        </p:grpSpPr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318BA1FF-D39C-8F71-6529-C9D0FCF4D05C}"/>
                </a:ext>
              </a:extLst>
            </p:cNvPr>
            <p:cNvSpPr/>
            <p:nvPr/>
          </p:nvSpPr>
          <p:spPr>
            <a:xfrm rot="5400000">
              <a:off x="3232418" y="3590560"/>
              <a:ext cx="123859" cy="280158"/>
            </a:xfrm>
            <a:custGeom>
              <a:avLst/>
              <a:gdLst>
                <a:gd name="connsiteX0" fmla="*/ 123859 w 123859"/>
                <a:gd name="connsiteY0" fmla="*/ 280158 h 280158"/>
                <a:gd name="connsiteX1" fmla="*/ 61929 w 123859"/>
                <a:gd name="connsiteY1" fmla="*/ 269837 h 280158"/>
                <a:gd name="connsiteX2" fmla="*/ 61930 w 123859"/>
                <a:gd name="connsiteY2" fmla="*/ 150400 h 280158"/>
                <a:gd name="connsiteX3" fmla="*/ 0 w 123859"/>
                <a:gd name="connsiteY3" fmla="*/ 140079 h 280158"/>
                <a:gd name="connsiteX4" fmla="*/ 61930 w 123859"/>
                <a:gd name="connsiteY4" fmla="*/ 129758 h 280158"/>
                <a:gd name="connsiteX5" fmla="*/ 61930 w 123859"/>
                <a:gd name="connsiteY5" fmla="*/ 10321 h 280158"/>
                <a:gd name="connsiteX6" fmla="*/ 123860 w 123859"/>
                <a:gd name="connsiteY6" fmla="*/ 0 h 280158"/>
                <a:gd name="connsiteX7" fmla="*/ 123859 w 123859"/>
                <a:gd name="connsiteY7" fmla="*/ 280158 h 280158"/>
                <a:gd name="connsiteX0" fmla="*/ 123859 w 123859"/>
                <a:gd name="connsiteY0" fmla="*/ 280158 h 280158"/>
                <a:gd name="connsiteX1" fmla="*/ 61929 w 123859"/>
                <a:gd name="connsiteY1" fmla="*/ 269837 h 280158"/>
                <a:gd name="connsiteX2" fmla="*/ 61930 w 123859"/>
                <a:gd name="connsiteY2" fmla="*/ 150400 h 280158"/>
                <a:gd name="connsiteX3" fmla="*/ 0 w 123859"/>
                <a:gd name="connsiteY3" fmla="*/ 140079 h 280158"/>
                <a:gd name="connsiteX4" fmla="*/ 61930 w 123859"/>
                <a:gd name="connsiteY4" fmla="*/ 129758 h 280158"/>
                <a:gd name="connsiteX5" fmla="*/ 61930 w 123859"/>
                <a:gd name="connsiteY5" fmla="*/ 10321 h 280158"/>
                <a:gd name="connsiteX6" fmla="*/ 123860 w 123859"/>
                <a:gd name="connsiteY6" fmla="*/ 0 h 28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59" h="280158" stroke="0" extrusionOk="0">
                  <a:moveTo>
                    <a:pt x="123859" y="280158"/>
                  </a:moveTo>
                  <a:cubicBezTo>
                    <a:pt x="88723" y="279582"/>
                    <a:pt x="61761" y="275600"/>
                    <a:pt x="61929" y="269837"/>
                  </a:cubicBezTo>
                  <a:cubicBezTo>
                    <a:pt x="65842" y="230849"/>
                    <a:pt x="54311" y="190454"/>
                    <a:pt x="61930" y="150400"/>
                  </a:cubicBezTo>
                  <a:cubicBezTo>
                    <a:pt x="57977" y="159961"/>
                    <a:pt x="-35587" y="147728"/>
                    <a:pt x="0" y="140079"/>
                  </a:cubicBezTo>
                  <a:cubicBezTo>
                    <a:pt x="-35446" y="139399"/>
                    <a:pt x="63184" y="124657"/>
                    <a:pt x="61930" y="129758"/>
                  </a:cubicBezTo>
                  <a:cubicBezTo>
                    <a:pt x="66575" y="90992"/>
                    <a:pt x="65909" y="69083"/>
                    <a:pt x="61930" y="10321"/>
                  </a:cubicBezTo>
                  <a:cubicBezTo>
                    <a:pt x="65477" y="-1151"/>
                    <a:pt x="86988" y="2345"/>
                    <a:pt x="123860" y="0"/>
                  </a:cubicBezTo>
                  <a:cubicBezTo>
                    <a:pt x="138089" y="95922"/>
                    <a:pt x="122493" y="189032"/>
                    <a:pt x="123859" y="280158"/>
                  </a:cubicBezTo>
                  <a:close/>
                </a:path>
                <a:path w="123859" h="280158" fill="none" extrusionOk="0">
                  <a:moveTo>
                    <a:pt x="123859" y="280158"/>
                  </a:moveTo>
                  <a:cubicBezTo>
                    <a:pt x="89296" y="279425"/>
                    <a:pt x="61979" y="274866"/>
                    <a:pt x="61929" y="269837"/>
                  </a:cubicBezTo>
                  <a:cubicBezTo>
                    <a:pt x="59475" y="231458"/>
                    <a:pt x="59505" y="194549"/>
                    <a:pt x="61930" y="150400"/>
                  </a:cubicBezTo>
                  <a:cubicBezTo>
                    <a:pt x="65967" y="159100"/>
                    <a:pt x="-34546" y="148231"/>
                    <a:pt x="0" y="140079"/>
                  </a:cubicBezTo>
                  <a:cubicBezTo>
                    <a:pt x="-33954" y="139931"/>
                    <a:pt x="61820" y="124232"/>
                    <a:pt x="61930" y="129758"/>
                  </a:cubicBezTo>
                  <a:cubicBezTo>
                    <a:pt x="67238" y="105001"/>
                    <a:pt x="65416" y="58561"/>
                    <a:pt x="61930" y="10321"/>
                  </a:cubicBezTo>
                  <a:cubicBezTo>
                    <a:pt x="61767" y="236"/>
                    <a:pt x="94458" y="1001"/>
                    <a:pt x="123860" y="0"/>
                  </a:cubicBezTo>
                </a:path>
                <a:path w="123859" h="280158" fill="none" stroke="0" extrusionOk="0">
                  <a:moveTo>
                    <a:pt x="123859" y="280158"/>
                  </a:moveTo>
                  <a:cubicBezTo>
                    <a:pt x="88742" y="279097"/>
                    <a:pt x="62037" y="276284"/>
                    <a:pt x="61929" y="269837"/>
                  </a:cubicBezTo>
                  <a:cubicBezTo>
                    <a:pt x="56371" y="229707"/>
                    <a:pt x="63834" y="184990"/>
                    <a:pt x="61930" y="150400"/>
                  </a:cubicBezTo>
                  <a:cubicBezTo>
                    <a:pt x="62364" y="157449"/>
                    <a:pt x="-32746" y="138639"/>
                    <a:pt x="0" y="140079"/>
                  </a:cubicBezTo>
                  <a:cubicBezTo>
                    <a:pt x="-33607" y="139694"/>
                    <a:pt x="61700" y="123999"/>
                    <a:pt x="61930" y="129758"/>
                  </a:cubicBezTo>
                  <a:cubicBezTo>
                    <a:pt x="57050" y="98472"/>
                    <a:pt x="63590" y="54408"/>
                    <a:pt x="61930" y="10321"/>
                  </a:cubicBezTo>
                  <a:cubicBezTo>
                    <a:pt x="59299" y="2806"/>
                    <a:pt x="83238" y="-456"/>
                    <a:pt x="123860" y="0"/>
                  </a:cubicBezTo>
                </a:path>
              </a:pathLst>
            </a:custGeom>
            <a:ln w="28575">
              <a:extLst>
                <a:ext uri="{C807C97D-BFC1-408E-A445-0C87EB9F89A2}">
                  <ask:lineSketchStyleProps xmlns:ask="http://schemas.microsoft.com/office/drawing/2018/sketchyshapes" sd="1219033472">
                    <a:prstGeom prst="leftBrac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857B1A11-23D6-EBE9-CDF0-36E73FCD3B01}"/>
                </a:ext>
              </a:extLst>
            </p:cNvPr>
            <p:cNvSpPr/>
            <p:nvPr/>
          </p:nvSpPr>
          <p:spPr>
            <a:xfrm rot="16200000">
              <a:off x="2000056" y="6359606"/>
              <a:ext cx="123859" cy="280158"/>
            </a:xfrm>
            <a:custGeom>
              <a:avLst/>
              <a:gdLst>
                <a:gd name="connsiteX0" fmla="*/ 123859 w 123859"/>
                <a:gd name="connsiteY0" fmla="*/ 280158 h 280158"/>
                <a:gd name="connsiteX1" fmla="*/ 61929 w 123859"/>
                <a:gd name="connsiteY1" fmla="*/ 269837 h 280158"/>
                <a:gd name="connsiteX2" fmla="*/ 61930 w 123859"/>
                <a:gd name="connsiteY2" fmla="*/ 150400 h 280158"/>
                <a:gd name="connsiteX3" fmla="*/ 0 w 123859"/>
                <a:gd name="connsiteY3" fmla="*/ 140079 h 280158"/>
                <a:gd name="connsiteX4" fmla="*/ 61930 w 123859"/>
                <a:gd name="connsiteY4" fmla="*/ 129758 h 280158"/>
                <a:gd name="connsiteX5" fmla="*/ 61930 w 123859"/>
                <a:gd name="connsiteY5" fmla="*/ 10321 h 280158"/>
                <a:gd name="connsiteX6" fmla="*/ 123860 w 123859"/>
                <a:gd name="connsiteY6" fmla="*/ 0 h 280158"/>
                <a:gd name="connsiteX7" fmla="*/ 123859 w 123859"/>
                <a:gd name="connsiteY7" fmla="*/ 280158 h 280158"/>
                <a:gd name="connsiteX0" fmla="*/ 123859 w 123859"/>
                <a:gd name="connsiteY0" fmla="*/ 280158 h 280158"/>
                <a:gd name="connsiteX1" fmla="*/ 61929 w 123859"/>
                <a:gd name="connsiteY1" fmla="*/ 269837 h 280158"/>
                <a:gd name="connsiteX2" fmla="*/ 61930 w 123859"/>
                <a:gd name="connsiteY2" fmla="*/ 150400 h 280158"/>
                <a:gd name="connsiteX3" fmla="*/ 0 w 123859"/>
                <a:gd name="connsiteY3" fmla="*/ 140079 h 280158"/>
                <a:gd name="connsiteX4" fmla="*/ 61930 w 123859"/>
                <a:gd name="connsiteY4" fmla="*/ 129758 h 280158"/>
                <a:gd name="connsiteX5" fmla="*/ 61930 w 123859"/>
                <a:gd name="connsiteY5" fmla="*/ 10321 h 280158"/>
                <a:gd name="connsiteX6" fmla="*/ 123860 w 123859"/>
                <a:gd name="connsiteY6" fmla="*/ 0 h 28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59" h="280158" stroke="0" extrusionOk="0">
                  <a:moveTo>
                    <a:pt x="123859" y="280158"/>
                  </a:moveTo>
                  <a:cubicBezTo>
                    <a:pt x="88723" y="279582"/>
                    <a:pt x="61761" y="275600"/>
                    <a:pt x="61929" y="269837"/>
                  </a:cubicBezTo>
                  <a:cubicBezTo>
                    <a:pt x="65842" y="230849"/>
                    <a:pt x="54311" y="190454"/>
                    <a:pt x="61930" y="150400"/>
                  </a:cubicBezTo>
                  <a:cubicBezTo>
                    <a:pt x="57977" y="159961"/>
                    <a:pt x="-35587" y="147728"/>
                    <a:pt x="0" y="140079"/>
                  </a:cubicBezTo>
                  <a:cubicBezTo>
                    <a:pt x="-35446" y="139399"/>
                    <a:pt x="63184" y="124657"/>
                    <a:pt x="61930" y="129758"/>
                  </a:cubicBezTo>
                  <a:cubicBezTo>
                    <a:pt x="66575" y="90992"/>
                    <a:pt x="65909" y="69083"/>
                    <a:pt x="61930" y="10321"/>
                  </a:cubicBezTo>
                  <a:cubicBezTo>
                    <a:pt x="65477" y="-1151"/>
                    <a:pt x="86988" y="2345"/>
                    <a:pt x="123860" y="0"/>
                  </a:cubicBezTo>
                  <a:cubicBezTo>
                    <a:pt x="138089" y="95922"/>
                    <a:pt x="122493" y="189032"/>
                    <a:pt x="123859" y="280158"/>
                  </a:cubicBezTo>
                  <a:close/>
                </a:path>
                <a:path w="123859" h="280158" fill="none" extrusionOk="0">
                  <a:moveTo>
                    <a:pt x="123859" y="280158"/>
                  </a:moveTo>
                  <a:cubicBezTo>
                    <a:pt x="89296" y="279425"/>
                    <a:pt x="61979" y="274866"/>
                    <a:pt x="61929" y="269837"/>
                  </a:cubicBezTo>
                  <a:cubicBezTo>
                    <a:pt x="59475" y="231458"/>
                    <a:pt x="59505" y="194549"/>
                    <a:pt x="61930" y="150400"/>
                  </a:cubicBezTo>
                  <a:cubicBezTo>
                    <a:pt x="65967" y="159100"/>
                    <a:pt x="-34546" y="148231"/>
                    <a:pt x="0" y="140079"/>
                  </a:cubicBezTo>
                  <a:cubicBezTo>
                    <a:pt x="-33954" y="139931"/>
                    <a:pt x="61820" y="124232"/>
                    <a:pt x="61930" y="129758"/>
                  </a:cubicBezTo>
                  <a:cubicBezTo>
                    <a:pt x="67238" y="105001"/>
                    <a:pt x="65416" y="58561"/>
                    <a:pt x="61930" y="10321"/>
                  </a:cubicBezTo>
                  <a:cubicBezTo>
                    <a:pt x="61767" y="236"/>
                    <a:pt x="94458" y="1001"/>
                    <a:pt x="123860" y="0"/>
                  </a:cubicBezTo>
                </a:path>
                <a:path w="123859" h="280158" fill="none" stroke="0" extrusionOk="0">
                  <a:moveTo>
                    <a:pt x="123859" y="280158"/>
                  </a:moveTo>
                  <a:cubicBezTo>
                    <a:pt x="88742" y="279097"/>
                    <a:pt x="62037" y="276284"/>
                    <a:pt x="61929" y="269837"/>
                  </a:cubicBezTo>
                  <a:cubicBezTo>
                    <a:pt x="56371" y="229707"/>
                    <a:pt x="63834" y="184990"/>
                    <a:pt x="61930" y="150400"/>
                  </a:cubicBezTo>
                  <a:cubicBezTo>
                    <a:pt x="62364" y="157449"/>
                    <a:pt x="-32746" y="138639"/>
                    <a:pt x="0" y="140079"/>
                  </a:cubicBezTo>
                  <a:cubicBezTo>
                    <a:pt x="-33607" y="139694"/>
                    <a:pt x="61700" y="123999"/>
                    <a:pt x="61930" y="129758"/>
                  </a:cubicBezTo>
                  <a:cubicBezTo>
                    <a:pt x="57050" y="98472"/>
                    <a:pt x="63590" y="54408"/>
                    <a:pt x="61930" y="10321"/>
                  </a:cubicBezTo>
                  <a:cubicBezTo>
                    <a:pt x="59299" y="2806"/>
                    <a:pt x="83238" y="-456"/>
                    <a:pt x="123860" y="0"/>
                  </a:cubicBezTo>
                </a:path>
              </a:pathLst>
            </a:custGeom>
            <a:ln w="28575">
              <a:extLst>
                <a:ext uri="{C807C97D-BFC1-408E-A445-0C87EB9F89A2}">
                  <ask:lineSketchStyleProps xmlns:ask="http://schemas.microsoft.com/office/drawing/2018/sketchyshapes" sd="1219033472">
                    <a:prstGeom prst="leftBrac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F851837-3B97-0FAD-35BD-CF97CD13A98E}"/>
                </a:ext>
              </a:extLst>
            </p:cNvPr>
            <p:cNvSpPr/>
            <p:nvPr/>
          </p:nvSpPr>
          <p:spPr>
            <a:xfrm>
              <a:off x="3320321" y="3248643"/>
              <a:ext cx="2008682" cy="1255901"/>
            </a:xfrm>
            <a:custGeom>
              <a:avLst/>
              <a:gdLst>
                <a:gd name="connsiteX0" fmla="*/ 2008682 w 2008682"/>
                <a:gd name="connsiteY0" fmla="*/ 1255901 h 1255901"/>
                <a:gd name="connsiteX1" fmla="*/ 1731364 w 2008682"/>
                <a:gd name="connsiteY1" fmla="*/ 431442 h 1255901"/>
                <a:gd name="connsiteX2" fmla="*/ 1004341 w 2008682"/>
                <a:gd name="connsiteY2" fmla="*/ 34203 h 1255901"/>
                <a:gd name="connsiteX3" fmla="*/ 232348 w 2008682"/>
                <a:gd name="connsiteY3" fmla="*/ 56688 h 1255901"/>
                <a:gd name="connsiteX4" fmla="*/ 0 w 2008682"/>
                <a:gd name="connsiteY4" fmla="*/ 348996 h 125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8682" h="1255901">
                  <a:moveTo>
                    <a:pt x="2008682" y="1255901"/>
                  </a:moveTo>
                  <a:cubicBezTo>
                    <a:pt x="1953718" y="945479"/>
                    <a:pt x="1898754" y="635058"/>
                    <a:pt x="1731364" y="431442"/>
                  </a:cubicBezTo>
                  <a:cubicBezTo>
                    <a:pt x="1563974" y="227826"/>
                    <a:pt x="1254177" y="96662"/>
                    <a:pt x="1004341" y="34203"/>
                  </a:cubicBezTo>
                  <a:cubicBezTo>
                    <a:pt x="754505" y="-28256"/>
                    <a:pt x="399738" y="4223"/>
                    <a:pt x="232348" y="56688"/>
                  </a:cubicBezTo>
                  <a:cubicBezTo>
                    <a:pt x="64958" y="109153"/>
                    <a:pt x="32479" y="229074"/>
                    <a:pt x="0" y="348996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526A6B4-3BAE-34BC-1CFE-A83EF3AE7487}"/>
                </a:ext>
              </a:extLst>
            </p:cNvPr>
            <p:cNvSpPr/>
            <p:nvPr/>
          </p:nvSpPr>
          <p:spPr>
            <a:xfrm>
              <a:off x="2068643" y="4886793"/>
              <a:ext cx="3339009" cy="1925188"/>
            </a:xfrm>
            <a:custGeom>
              <a:avLst/>
              <a:gdLst>
                <a:gd name="connsiteX0" fmla="*/ 3267855 w 3339009"/>
                <a:gd name="connsiteY0" fmla="*/ 0 h 1925188"/>
                <a:gd name="connsiteX1" fmla="*/ 3290341 w 3339009"/>
                <a:gd name="connsiteY1" fmla="*/ 1116768 h 1925188"/>
                <a:gd name="connsiteX2" fmla="*/ 2713219 w 3339009"/>
                <a:gd name="connsiteY2" fmla="*/ 1686394 h 1925188"/>
                <a:gd name="connsiteX3" fmla="*/ 1221698 w 3339009"/>
                <a:gd name="connsiteY3" fmla="*/ 1903751 h 1925188"/>
                <a:gd name="connsiteX4" fmla="*/ 374754 w 3339009"/>
                <a:gd name="connsiteY4" fmla="*/ 1911246 h 1925188"/>
                <a:gd name="connsiteX5" fmla="*/ 37475 w 3339009"/>
                <a:gd name="connsiteY5" fmla="*/ 1851286 h 1925188"/>
                <a:gd name="connsiteX6" fmla="*/ 0 w 3339009"/>
                <a:gd name="connsiteY6" fmla="*/ 1746355 h 192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009" h="1925188">
                  <a:moveTo>
                    <a:pt x="3267855" y="0"/>
                  </a:moveTo>
                  <a:cubicBezTo>
                    <a:pt x="3325317" y="417851"/>
                    <a:pt x="3382780" y="835702"/>
                    <a:pt x="3290341" y="1116768"/>
                  </a:cubicBezTo>
                  <a:cubicBezTo>
                    <a:pt x="3197902" y="1397834"/>
                    <a:pt x="3057993" y="1555230"/>
                    <a:pt x="2713219" y="1686394"/>
                  </a:cubicBezTo>
                  <a:cubicBezTo>
                    <a:pt x="2368445" y="1817558"/>
                    <a:pt x="1611442" y="1866276"/>
                    <a:pt x="1221698" y="1903751"/>
                  </a:cubicBezTo>
                  <a:cubicBezTo>
                    <a:pt x="831954" y="1941226"/>
                    <a:pt x="572124" y="1919990"/>
                    <a:pt x="374754" y="1911246"/>
                  </a:cubicBezTo>
                  <a:cubicBezTo>
                    <a:pt x="177384" y="1902502"/>
                    <a:pt x="99934" y="1878768"/>
                    <a:pt x="37475" y="1851286"/>
                  </a:cubicBezTo>
                  <a:cubicBezTo>
                    <a:pt x="-24984" y="1823804"/>
                    <a:pt x="17488" y="1827552"/>
                    <a:pt x="0" y="174635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140DBA-19C6-D5BF-54FD-07F434A6EEC5}"/>
                </a:ext>
              </a:extLst>
            </p:cNvPr>
            <p:cNvSpPr txBox="1"/>
            <p:nvPr/>
          </p:nvSpPr>
          <p:spPr>
            <a:xfrm rot="20680825">
              <a:off x="4179588" y="4042878"/>
              <a:ext cx="3190034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Whom should we trust?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(Slide Rule: the long-double is only precise to 10</a:t>
              </a:r>
              <a:r>
                <a:rPr lang="en-US" baseline="30000" dirty="0">
                  <a:solidFill>
                    <a:schemeClr val="accent6"/>
                  </a:solidFill>
                </a:rPr>
                <a:t>–19</a:t>
              </a:r>
              <a:r>
                <a:rPr lang="en-US" dirty="0">
                  <a:solidFill>
                    <a:schemeClr val="accent6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299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F5BDC-8730-ADFF-0829-89116F7EE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D1BA-3F45-A9C8-6DF3-351181B4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PRIMER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BD60F-703F-CC20-570C-8CB1250B6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Physics-focused example to show how C++ can be used to implement numerical solutions for problems that defy analytical solutions; visualizing the computer’s work behind the scenes; graphing results; user interaction</a:t>
            </a:r>
          </a:p>
        </p:txBody>
      </p:sp>
    </p:spTree>
    <p:extLst>
      <p:ext uri="{BB962C8B-B14F-4D97-AF65-F5344CB8AC3E}">
        <p14:creationId xmlns:p14="http://schemas.microsoft.com/office/powerpoint/2010/main" val="2477996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907</TotalTime>
  <Words>34422</Words>
  <Application>Microsoft Macintosh PowerPoint</Application>
  <PresentationFormat>Widescreen</PresentationFormat>
  <Paragraphs>3735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Cambria Math</vt:lpstr>
      <vt:lpstr>Rockwell</vt:lpstr>
      <vt:lpstr>Rockwell Condensed</vt:lpstr>
      <vt:lpstr>Rockwell Extra Bold</vt:lpstr>
      <vt:lpstr>SF MONO MEDIUM</vt:lpstr>
      <vt:lpstr>SF MONO MEDIUM</vt:lpstr>
      <vt:lpstr>Wingdings</vt:lpstr>
      <vt:lpstr>Wood Type</vt:lpstr>
      <vt:lpstr>//This File is really -*- C++ -*-. </vt:lpstr>
      <vt:lpstr>You’re Always Writing for your Future Self</vt:lpstr>
      <vt:lpstr>C++ Example</vt:lpstr>
      <vt:lpstr>PowerPoint Presentation</vt:lpstr>
      <vt:lpstr>Reminder: Computers are Slide Rules with Limited Precision</vt:lpstr>
      <vt:lpstr>Reminder: Computers are Slide Rules with Limited Precision</vt:lpstr>
      <vt:lpstr>Reminder: Computers are Slide Rules with Limited Precision</vt:lpstr>
      <vt:lpstr>Reminder: Computers are Slide Rules with Limited Precision</vt:lpstr>
      <vt:lpstr>ROOT PRIMER</vt:lpstr>
      <vt:lpstr>PowerPoint Presentation</vt:lpstr>
      <vt:lpstr>What is ROOT?</vt:lpstr>
      <vt:lpstr>Root’s (&amp; C++’s) Point of View:  Object–Oriented</vt:lpstr>
      <vt:lpstr>Root’s Main Objects</vt:lpstr>
      <vt:lpstr>Using ROOT Interactively</vt:lpstr>
      <vt:lpstr>Using Root Interactively</vt:lpstr>
      <vt:lpstr>Random Number Example</vt:lpstr>
      <vt:lpstr>PowerPoint Presentation</vt:lpstr>
      <vt:lpstr>Data Generation &amp; Analysis: Mandelbrot</vt:lpstr>
      <vt:lpstr>Background: Mandelbrot Set</vt:lpstr>
      <vt:lpstr>Our Goal:  Mandelbrot Set &amp; Conjugate</vt:lpstr>
      <vt:lpstr>C++: Generate the Mandelbrot Set, Make an Image, and store the data</vt:lpstr>
      <vt:lpstr>C++: Generate the Mandelbrot Set, Make an Image, and store the data</vt:lpstr>
      <vt:lpstr>C++: Generate the Mandelbrot Set, Make an Image, and store the data</vt:lpstr>
      <vt:lpstr>C++: Generate the Mandelbrot Set, Make an Image, and store the data</vt:lpstr>
      <vt:lpstr>C++: Generate the Mandelbrot Set, Make an Image, and store the data</vt:lpstr>
      <vt:lpstr>C++: Generate the Mandelbrot Set, Make an Image, and store the data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Analyze the Data in ROOT: Treat N_Iterations as a distribution</vt:lpstr>
      <vt:lpstr>//This File is really -*- C++ -*-.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//This File is really -*- C++ -*-. </dc:title>
  <dc:creator>Daniel Paul Richford</dc:creator>
  <cp:lastModifiedBy>Daniel Paul Richford</cp:lastModifiedBy>
  <cp:revision>33</cp:revision>
  <dcterms:created xsi:type="dcterms:W3CDTF">2024-01-27T05:27:20Z</dcterms:created>
  <dcterms:modified xsi:type="dcterms:W3CDTF">2024-03-02T01:45:56Z</dcterms:modified>
</cp:coreProperties>
</file>